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Lst>
  <p:sldSz cy="5143500" cx="9144000"/>
  <p:notesSz cx="6858000" cy="9144000"/>
  <p:embeddedFontLst>
    <p:embeddedFont>
      <p:font typeface="Unbounded SemiBold"/>
      <p:regular r:id="rId237"/>
      <p:bold r:id="rId238"/>
    </p:embeddedFont>
    <p:embeddedFont>
      <p:font typeface="Unbounded Medium"/>
      <p:regular r:id="rId239"/>
      <p:bold r:id="rId240"/>
    </p:embeddedFont>
    <p:embeddedFont>
      <p:font typeface="Unbounded Light"/>
      <p:regular r:id="rId241"/>
      <p:bold r:id="rId242"/>
    </p:embeddedFont>
    <p:embeddedFont>
      <p:font typeface="Unbounded"/>
      <p:bold r:id="rId2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AE1EA6-E282-4CA8-BFC7-CFE49DD3D222}">
  <a:tblStyle styleId="{27AE1EA6-E282-4CA8-BFC7-CFE49DD3D2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71143C5-D932-4FDC-85D8-97D397B40AE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228" Type="http://schemas.openxmlformats.org/officeDocument/2006/relationships/slide" Target="slides/slide220.xml"/><Relationship Id="rId106" Type="http://schemas.openxmlformats.org/officeDocument/2006/relationships/slide" Target="slides/slide98.xml"/><Relationship Id="rId227" Type="http://schemas.openxmlformats.org/officeDocument/2006/relationships/slide" Target="slides/slide219.xml"/><Relationship Id="rId105" Type="http://schemas.openxmlformats.org/officeDocument/2006/relationships/slide" Target="slides/slide97.xml"/><Relationship Id="rId226" Type="http://schemas.openxmlformats.org/officeDocument/2006/relationships/slide" Target="slides/slide218.xml"/><Relationship Id="rId104" Type="http://schemas.openxmlformats.org/officeDocument/2006/relationships/slide" Target="slides/slide96.xml"/><Relationship Id="rId225" Type="http://schemas.openxmlformats.org/officeDocument/2006/relationships/slide" Target="slides/slide217.xml"/><Relationship Id="rId109" Type="http://schemas.openxmlformats.org/officeDocument/2006/relationships/slide" Target="slides/slide101.xml"/><Relationship Id="rId108" Type="http://schemas.openxmlformats.org/officeDocument/2006/relationships/slide" Target="slides/slide100.xml"/><Relationship Id="rId229" Type="http://schemas.openxmlformats.org/officeDocument/2006/relationships/slide" Target="slides/slide221.xml"/><Relationship Id="rId220" Type="http://schemas.openxmlformats.org/officeDocument/2006/relationships/slide" Target="slides/slide212.xml"/><Relationship Id="rId103" Type="http://schemas.openxmlformats.org/officeDocument/2006/relationships/slide" Target="slides/slide95.xml"/><Relationship Id="rId224" Type="http://schemas.openxmlformats.org/officeDocument/2006/relationships/slide" Target="slides/slide216.xml"/><Relationship Id="rId102" Type="http://schemas.openxmlformats.org/officeDocument/2006/relationships/slide" Target="slides/slide94.xml"/><Relationship Id="rId223" Type="http://schemas.openxmlformats.org/officeDocument/2006/relationships/slide" Target="slides/slide215.xml"/><Relationship Id="rId101" Type="http://schemas.openxmlformats.org/officeDocument/2006/relationships/slide" Target="slides/slide93.xml"/><Relationship Id="rId222" Type="http://schemas.openxmlformats.org/officeDocument/2006/relationships/slide" Target="slides/slide214.xml"/><Relationship Id="rId100" Type="http://schemas.openxmlformats.org/officeDocument/2006/relationships/slide" Target="slides/slide92.xml"/><Relationship Id="rId221" Type="http://schemas.openxmlformats.org/officeDocument/2006/relationships/slide" Target="slides/slide213.xml"/><Relationship Id="rId217" Type="http://schemas.openxmlformats.org/officeDocument/2006/relationships/slide" Target="slides/slide209.xml"/><Relationship Id="rId216" Type="http://schemas.openxmlformats.org/officeDocument/2006/relationships/slide" Target="slides/slide208.xml"/><Relationship Id="rId215" Type="http://schemas.openxmlformats.org/officeDocument/2006/relationships/slide" Target="slides/slide207.xml"/><Relationship Id="rId214" Type="http://schemas.openxmlformats.org/officeDocument/2006/relationships/slide" Target="slides/slide206.xml"/><Relationship Id="rId219" Type="http://schemas.openxmlformats.org/officeDocument/2006/relationships/slide" Target="slides/slide211.xml"/><Relationship Id="rId218" Type="http://schemas.openxmlformats.org/officeDocument/2006/relationships/slide" Target="slides/slide210.xml"/><Relationship Id="rId213" Type="http://schemas.openxmlformats.org/officeDocument/2006/relationships/slide" Target="slides/slide205.xml"/><Relationship Id="rId212" Type="http://schemas.openxmlformats.org/officeDocument/2006/relationships/slide" Target="slides/slide204.xml"/><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1" Type="http://schemas.openxmlformats.org/officeDocument/2006/relationships/slide" Target="slides/slide113.xml"/><Relationship Id="rId242" Type="http://schemas.openxmlformats.org/officeDocument/2006/relationships/font" Target="fonts/UnboundedLight-bold.fntdata"/><Relationship Id="rId120" Type="http://schemas.openxmlformats.org/officeDocument/2006/relationships/slide" Target="slides/slide112.xml"/><Relationship Id="rId241" Type="http://schemas.openxmlformats.org/officeDocument/2006/relationships/font" Target="fonts/UnboundedLight-regular.fntdata"/><Relationship Id="rId240" Type="http://schemas.openxmlformats.org/officeDocument/2006/relationships/font" Target="fonts/UnboundedMedium-bold.fntdata"/><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243" Type="http://schemas.openxmlformats.org/officeDocument/2006/relationships/font" Target="fonts/Unbounded-bold.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239" Type="http://schemas.openxmlformats.org/officeDocument/2006/relationships/font" Target="fonts/UnboundedMedium-regular.fntdata"/><Relationship Id="rId117" Type="http://schemas.openxmlformats.org/officeDocument/2006/relationships/slide" Target="slides/slide109.xml"/><Relationship Id="rId238" Type="http://schemas.openxmlformats.org/officeDocument/2006/relationships/font" Target="fonts/UnboundedSemiBold-bold.fntdata"/><Relationship Id="rId116" Type="http://schemas.openxmlformats.org/officeDocument/2006/relationships/slide" Target="slides/slide108.xml"/><Relationship Id="rId237" Type="http://schemas.openxmlformats.org/officeDocument/2006/relationships/font" Target="fonts/UnboundedSemiBold-regular.fntdata"/><Relationship Id="rId115" Type="http://schemas.openxmlformats.org/officeDocument/2006/relationships/slide" Target="slides/slide107.xml"/><Relationship Id="rId236" Type="http://schemas.openxmlformats.org/officeDocument/2006/relationships/slide" Target="slides/slide228.xml"/><Relationship Id="rId119" Type="http://schemas.openxmlformats.org/officeDocument/2006/relationships/slide" Target="slides/slide111.xml"/><Relationship Id="rId110" Type="http://schemas.openxmlformats.org/officeDocument/2006/relationships/slide" Target="slides/slide102.xml"/><Relationship Id="rId231" Type="http://schemas.openxmlformats.org/officeDocument/2006/relationships/slide" Target="slides/slide223.xml"/><Relationship Id="rId230" Type="http://schemas.openxmlformats.org/officeDocument/2006/relationships/slide" Target="slides/slide222.xml"/><Relationship Id="rId114" Type="http://schemas.openxmlformats.org/officeDocument/2006/relationships/slide" Target="slides/slide106.xml"/><Relationship Id="rId235" Type="http://schemas.openxmlformats.org/officeDocument/2006/relationships/slide" Target="slides/slide227.xml"/><Relationship Id="rId113" Type="http://schemas.openxmlformats.org/officeDocument/2006/relationships/slide" Target="slides/slide105.xml"/><Relationship Id="rId234" Type="http://schemas.openxmlformats.org/officeDocument/2006/relationships/slide" Target="slides/slide226.xml"/><Relationship Id="rId112" Type="http://schemas.openxmlformats.org/officeDocument/2006/relationships/slide" Target="slides/slide104.xml"/><Relationship Id="rId233" Type="http://schemas.openxmlformats.org/officeDocument/2006/relationships/slide" Target="slides/slide225.xml"/><Relationship Id="rId111" Type="http://schemas.openxmlformats.org/officeDocument/2006/relationships/slide" Target="slides/slide103.xml"/><Relationship Id="rId232" Type="http://schemas.openxmlformats.org/officeDocument/2006/relationships/slide" Target="slides/slide224.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d59a488b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d59a488b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ee63159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ee63159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90a8fc09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c90a8fc09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c90a8fc09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c90a8fc09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90a8fc09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c90a8fc09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c90a8fc09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c90a8fc09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c90a8fc09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c90a8fc09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90a8fc09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c90a8fc09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cee63159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cee63159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ce020abe6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ce020abe6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e020abe6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ce020abe6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ee63159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cee63159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d59a488b8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d59a488b8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true context of Governance has always been in the act of governing and being governed – more importantly in the act of entrusting a few individuals to create laws, set order and define conduct for the remaining masses. Each form of Government has been founded, structured, pillared and built strong on the concoction of laws and their enforcement.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Good vs bad governance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Even though gaps may appear to be visible in formal texts globally, the Indian backdrop, with its ancient scriptures, texts and other historical proofs has awe-strikingly evidenced the presence of governance since the inception of mankind. Be it the culture of kingship, dictatorship or democracy – irrespective of the form, theory or structure in place;</a:t>
            </a:r>
            <a:endParaRPr>
              <a:solidFill>
                <a:schemeClr val="dk1"/>
              </a:solidFill>
            </a:endParaRPr>
          </a:p>
          <a:p>
            <a:pPr indent="0" lvl="0" marL="0" rtl="0" algn="l">
              <a:lnSpc>
                <a:spcPct val="115000"/>
              </a:lnSpc>
              <a:spcBef>
                <a:spcPts val="0"/>
              </a:spcBef>
              <a:spcAft>
                <a:spcPts val="0"/>
              </a:spcAft>
              <a:buNone/>
            </a:pPr>
            <a:r>
              <a:rPr lang="en">
                <a:solidFill>
                  <a:schemeClr val="dk1"/>
                </a:solidFill>
              </a:rPr>
              <a:t>governance, or even further, the presence of good or bad governance has been a key deciding factor responsible in the rise and downfall of entire civilizations – changing and shaping the course of mankind through the entire timeline.</a:t>
            </a:r>
            <a:endParaRPr>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cee631599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cee631599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Metaphor - "The map is not the territory"</a:t>
            </a:r>
            <a:r>
              <a:rPr lang="en">
                <a:solidFill>
                  <a:schemeClr val="dk1"/>
                </a:solidFill>
              </a:rPr>
              <a:t>: Use this metaphor to explain that theoretical frameworks and models in governance design do not fully encapsulate the complexity and dynamics of real-world applications.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cee631599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cee631599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Metaphor - "The map is not the territory"</a:t>
            </a:r>
            <a:r>
              <a:rPr lang="en">
                <a:solidFill>
                  <a:schemeClr val="dk1"/>
                </a:solidFill>
              </a:rPr>
              <a:t>: Use this metaphor to explain that theoretical frameworks and models in governance design do not fully encapsulate the complexity and dynamics of real-world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cee631599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cee631599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cee631599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cee631599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Unbounded"/>
              <a:buAutoNum type="arabicPeriod" startAt="3"/>
            </a:pPr>
            <a:r>
              <a:rPr lang="en">
                <a:solidFill>
                  <a:schemeClr val="dk1"/>
                </a:solidFill>
                <a:latin typeface="Unbounded"/>
                <a:ea typeface="Unbounded"/>
                <a:cs typeface="Unbounded"/>
                <a:sym typeface="Unbounded"/>
              </a:rPr>
              <a:t>Different scenarios require different governance mechanisms and practices; </a:t>
            </a:r>
            <a:endParaRPr>
              <a:solidFill>
                <a:schemeClr val="dk1"/>
              </a:solidFill>
              <a:latin typeface="Unbounded"/>
              <a:ea typeface="Unbounded"/>
              <a:cs typeface="Unbounded"/>
              <a:sym typeface="Unbounded"/>
            </a:endParaRPr>
          </a:p>
          <a:p>
            <a:pPr indent="-298450" lvl="0" marL="457200" rtl="0" algn="l">
              <a:lnSpc>
                <a:spcPct val="115000"/>
              </a:lnSpc>
              <a:spcBef>
                <a:spcPts val="0"/>
              </a:spcBef>
              <a:spcAft>
                <a:spcPts val="0"/>
              </a:spcAft>
              <a:buClr>
                <a:schemeClr val="dk1"/>
              </a:buClr>
              <a:buSzPts val="1100"/>
              <a:buFont typeface="Unbounded"/>
              <a:buAutoNum type="arabicPeriod" startAt="3"/>
            </a:pPr>
            <a:r>
              <a:rPr lang="en">
                <a:solidFill>
                  <a:schemeClr val="dk1"/>
                </a:solidFill>
                <a:latin typeface="Unbounded"/>
                <a:ea typeface="Unbounded"/>
                <a:cs typeface="Unbounded"/>
                <a:sym typeface="Unbounded"/>
              </a:rPr>
              <a:t>Governance mechanisms thus need to be tailored to the specific context of decision-making.</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startAt="3"/>
            </a:pPr>
            <a:r>
              <a:rPr b="1" lang="en">
                <a:solidFill>
                  <a:schemeClr val="dk1"/>
                </a:solidFill>
              </a:rPr>
              <a:t>Requires constant adaptation and refinement as new technologies and stakeholder dynamics emerge.</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startAt="3"/>
            </a:pPr>
            <a:r>
              <a:rPr b="1" lang="en">
                <a:solidFill>
                  <a:schemeClr val="dk1"/>
                </a:solidFill>
              </a:rPr>
              <a:t>Demands real-world testing and feedback to validate and improve governance frameworks effectively.</a:t>
            </a:r>
            <a:endParaRPr b="1">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cee631599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cee631599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cee631599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cee63159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Unbounded"/>
              <a:buChar char="●"/>
            </a:pPr>
            <a:r>
              <a:rPr lang="en">
                <a:solidFill>
                  <a:schemeClr val="dk1"/>
                </a:solidFill>
                <a:latin typeface="Unbounded"/>
                <a:ea typeface="Unbounded"/>
                <a:cs typeface="Unbounded"/>
                <a:sym typeface="Unbounded"/>
              </a:rPr>
              <a:t> </a:t>
            </a:r>
            <a:r>
              <a:rPr b="1" lang="en">
                <a:solidFill>
                  <a:schemeClr val="dk1"/>
                </a:solidFill>
              </a:rPr>
              <a:t>Beyond Technology</a:t>
            </a:r>
            <a:r>
              <a:rPr lang="en">
                <a:solidFill>
                  <a:schemeClr val="dk1"/>
                </a:solidFill>
              </a:rPr>
              <a:t>: Explain that governance design integrates insights from law, economics, sociology, and political science, not just technology.</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rPr>
              <a:t>Role of Diverse Expertise</a:t>
            </a:r>
            <a:r>
              <a:rPr lang="en">
                <a:solidFill>
                  <a:schemeClr val="dk1"/>
                </a:solidFill>
              </a:rPr>
              <a:t>: Emphasize how professionals from various disciplines contribute to more robust and comprehensive governance structures.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rPr>
              <a:t>Collaboration Importance</a:t>
            </a:r>
            <a:r>
              <a:rPr lang="en">
                <a:solidFill>
                  <a:schemeClr val="dk1"/>
                </a:solidFill>
              </a:rPr>
              <a:t>: Highlight examples of successful governance frameworks that resulted from interdisciplinary collaboration.</a:t>
            </a:r>
            <a:endParaRPr>
              <a:solidFill>
                <a:schemeClr val="dk1"/>
              </a:solidFill>
              <a:latin typeface="Unbounded"/>
              <a:ea typeface="Unbounded"/>
              <a:cs typeface="Unbounded"/>
              <a:sym typeface="Unbounded"/>
            </a:endParaRPr>
          </a:p>
          <a:p>
            <a:pPr indent="-298450" lvl="0" marL="457200" rtl="0" algn="l">
              <a:lnSpc>
                <a:spcPct val="115000"/>
              </a:lnSpc>
              <a:spcBef>
                <a:spcPts val="0"/>
              </a:spcBef>
              <a:spcAft>
                <a:spcPts val="0"/>
              </a:spcAft>
              <a:buClr>
                <a:schemeClr val="dk1"/>
              </a:buClr>
              <a:buSzPts val="1100"/>
              <a:buFont typeface="Unbounded"/>
              <a:buChar char="●"/>
            </a:pPr>
            <a:r>
              <a:rPr lang="en">
                <a:solidFill>
                  <a:schemeClr val="dk1"/>
                </a:solidFill>
                <a:latin typeface="Unbounded"/>
                <a:ea typeface="Unbounded"/>
                <a:cs typeface="Unbounded"/>
                <a:sym typeface="Unbounded"/>
              </a:rPr>
              <a:t>Solving complex governance challenges depends on diverse disciplines, perspectives, and backgrounds. </a:t>
            </a:r>
            <a:endParaRPr>
              <a:solidFill>
                <a:schemeClr val="dk1"/>
              </a:solidFill>
              <a:latin typeface="Unbounded"/>
              <a:ea typeface="Unbounded"/>
              <a:cs typeface="Unbounded"/>
              <a:sym typeface="Unbounded"/>
            </a:endParaRPr>
          </a:p>
          <a:p>
            <a:pPr indent="-298450" lvl="0" marL="457200" rtl="0" algn="l">
              <a:lnSpc>
                <a:spcPct val="115000"/>
              </a:lnSpc>
              <a:spcBef>
                <a:spcPts val="0"/>
              </a:spcBef>
              <a:spcAft>
                <a:spcPts val="0"/>
              </a:spcAft>
              <a:buClr>
                <a:schemeClr val="dk1"/>
              </a:buClr>
              <a:buSzPts val="1100"/>
              <a:buFont typeface="Unbounded"/>
              <a:buChar char="●"/>
            </a:pPr>
            <a:r>
              <a:rPr lang="en">
                <a:solidFill>
                  <a:schemeClr val="dk1"/>
                </a:solidFill>
                <a:latin typeface="Unbounded"/>
                <a:ea typeface="Unbounded"/>
                <a:cs typeface="Unbounded"/>
                <a:sym typeface="Unbounded"/>
              </a:rPr>
              <a:t>multiple stakeholders, disciplines, and perspectives requires an agnostic space for understanding and knowledge-sharing.</a:t>
            </a:r>
            <a:endParaRPr>
              <a:solidFill>
                <a:schemeClr val="dk1"/>
              </a:solidFill>
              <a:latin typeface="Unbounded"/>
              <a:ea typeface="Unbounded"/>
              <a:cs typeface="Unbounded"/>
              <a:sym typeface="Unbounded"/>
            </a:endParaRPr>
          </a:p>
          <a:p>
            <a:pPr indent="-298450" lvl="0" marL="457200" rtl="0" algn="l">
              <a:lnSpc>
                <a:spcPct val="115000"/>
              </a:lnSpc>
              <a:spcBef>
                <a:spcPts val="0"/>
              </a:spcBef>
              <a:spcAft>
                <a:spcPts val="0"/>
              </a:spcAft>
              <a:buClr>
                <a:schemeClr val="dk1"/>
              </a:buClr>
              <a:buSzPts val="1100"/>
              <a:buFont typeface="Unbounded"/>
              <a:buChar char="●"/>
            </a:pPr>
            <a:r>
              <a:rPr lang="en">
                <a:solidFill>
                  <a:schemeClr val="dk1"/>
                </a:solidFill>
                <a:latin typeface="Unbounded"/>
                <a:ea typeface="Unbounded"/>
                <a:cs typeface="Unbounded"/>
                <a:sym typeface="Unbounded"/>
              </a:rPr>
              <a:t>Technologists can’t solve complex governance issues alone. Instead, we must incorporate these disciplines and backgrounds to ensure a better understanding of the evolving ways technology impacts us — and the options improving the current situation.</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cee631599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cee631599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rgbClr val="0D0D0D"/>
                </a:solidFill>
              </a:rPr>
              <a:t> Continuous Learning &amp; Process Improvement </a:t>
            </a:r>
            <a:endParaRPr b="1" sz="1200">
              <a:solidFill>
                <a:srgbClr val="0D0D0D"/>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Encourages an active pursuit of ongoing learning and the enhancement of the process design for governance mechanisms.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Learning Strategy:</a:t>
            </a:r>
            <a:r>
              <a:rPr lang="en">
                <a:solidFill>
                  <a:schemeClr val="dk1"/>
                </a:solidFill>
              </a:rPr>
              <a:t> Developing strategies for continuous learning to stay updated with the evolving blockchain governance landscape.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Knowledge Sharing:</a:t>
            </a:r>
            <a:r>
              <a:rPr lang="en">
                <a:solidFill>
                  <a:schemeClr val="dk1"/>
                </a:solidFill>
              </a:rPr>
              <a:t> Cultivating a culture of collaboration and knowledge sharing to improve blockchain governance practices.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Adaptive Mindset:</a:t>
            </a:r>
            <a:r>
              <a:rPr lang="en">
                <a:solidFill>
                  <a:schemeClr val="dk1"/>
                </a:solidFill>
              </a:rPr>
              <a:t> Embracing a lifelong learning mindset to drive adaptability in the dynamic blockchain ecosystem.</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ee631599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ee631599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 overcome this obstacle, it’s best to avoid over-conceptualization, academic jargon, and preaching about responsibility and risk, which can all be intellectually patronizing.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Try to make your project not just interactive but iterative too. Be ready to change the design, course and aims of your project by taking into account the inputs of the engaged publics with specific experiences and knowledges. Discuss these changes with them. And repeat.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These obstacles probably rest on a rather monolithic view of the public. Be aware of the range of constituencies that you are engaging with, their disparate interests, types of knowledges and experiences. Detailed mapping of your stakeholders is crucial, and why not work with social scientists? And remember to make use of your soft skills, personal networks and expertise as a member of society.</a:t>
            </a:r>
            <a:endParaRPr b="1">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cee631599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cee631599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200">
                <a:solidFill>
                  <a:srgbClr val="0D0D0D"/>
                </a:solidFill>
              </a:rPr>
              <a:t> Continuous Learning &amp; Process Improvement </a:t>
            </a:r>
            <a:endParaRPr b="1" sz="1200">
              <a:solidFill>
                <a:srgbClr val="0D0D0D"/>
              </a:solidFill>
            </a:endParaRPr>
          </a:p>
          <a:p>
            <a:pPr indent="0" lvl="0" marL="0" rtl="0" algn="l">
              <a:lnSpc>
                <a:spcPct val="115000"/>
              </a:lnSpc>
              <a:spcBef>
                <a:spcPts val="1200"/>
              </a:spcBef>
              <a:spcAft>
                <a:spcPts val="0"/>
              </a:spcAft>
              <a:buNone/>
            </a:pPr>
            <a:r>
              <a:rPr lang="en">
                <a:solidFill>
                  <a:schemeClr val="dk1"/>
                </a:solidFill>
              </a:rPr>
              <a:t>Encourages an active pursuit of ongoing learning and the enhancement of the process design for governance mechanisms.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Learning Strategy:</a:t>
            </a:r>
            <a:r>
              <a:rPr lang="en">
                <a:solidFill>
                  <a:schemeClr val="dk1"/>
                </a:solidFill>
              </a:rPr>
              <a:t> Developing strategies for continuous learning to stay updated with the evolving blockchain governance landscape.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Knowledge Sharing:</a:t>
            </a:r>
            <a:r>
              <a:rPr lang="en">
                <a:solidFill>
                  <a:schemeClr val="dk1"/>
                </a:solidFill>
              </a:rPr>
              <a:t> Cultivating a culture of collaboration and knowledge sharing to improve blockchain governance practices.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Adaptive Mindset:</a:t>
            </a:r>
            <a:r>
              <a:rPr lang="en">
                <a:solidFill>
                  <a:schemeClr val="dk1"/>
                </a:solidFill>
              </a:rPr>
              <a:t> Embracing a lifelong learning mindset to drive adaptability in the dynamic blockchain ecosystem.</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cee631599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cee631599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Mirroring the iterative nature of product development—where ideas are prototyped, tested, and refined based on feedback—the governance design for blockchain networks undergoes continuous enhancement to meet the evolving needs and challenges of decentralized systems.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e020abe6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e020abe6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cee631599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cee631599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cf4d6e59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cf4d6e59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Unbounded"/>
              <a:buChar char="●"/>
            </a:pPr>
            <a:r>
              <a:rPr lang="en" sz="1800">
                <a:solidFill>
                  <a:schemeClr val="dk1"/>
                </a:solidFill>
                <a:latin typeface="Unbounded"/>
                <a:ea typeface="Unbounded"/>
                <a:cs typeface="Unbounded"/>
                <a:sym typeface="Unbounded"/>
              </a:rPr>
              <a:t>You need to be crystal clear on why and how a governance intervention enhances your project.</a:t>
            </a:r>
            <a:endParaRPr sz="1800">
              <a:solidFill>
                <a:schemeClr val="dk1"/>
              </a:solidFill>
              <a:latin typeface="Unbounded"/>
              <a:ea typeface="Unbounded"/>
              <a:cs typeface="Unbounded"/>
              <a:sym typeface="Unbounded"/>
            </a:endParaRPr>
          </a:p>
          <a:p>
            <a:pPr indent="0" lvl="0" marL="0" rtl="0" algn="l">
              <a:spcBef>
                <a:spcPts val="1000"/>
              </a:spcBef>
              <a:spcAft>
                <a:spcPts val="0"/>
              </a:spcAft>
              <a:buNone/>
            </a:pPr>
            <a:r>
              <a:t/>
            </a:r>
            <a:endParaRPr>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cf4d6e59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cf4d6e59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cf4d6e59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cf4d6e59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cf4d6e59c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cf4d6e59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cf4d6e59c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cf4d6e59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cf4d6e59c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cf4d6e59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cf4d6e59c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cf4d6e59c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rgbClr val="0D0D0D"/>
                </a:solidFill>
              </a:rPr>
              <a:t> Continuous Learning &amp; Process Improvement </a:t>
            </a:r>
            <a:endParaRPr b="1" sz="1200">
              <a:solidFill>
                <a:srgbClr val="0D0D0D"/>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Encourages an active pursuit of ongoing learning and the enhancement of the process design for governance mechanisms.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Learning Strategy:</a:t>
            </a:r>
            <a:r>
              <a:rPr lang="en">
                <a:solidFill>
                  <a:schemeClr val="dk1"/>
                </a:solidFill>
              </a:rPr>
              <a:t> Developing strategies for continuous learning to stay updated with the evolving blockchain governance landscape.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Knowledge Sharing:</a:t>
            </a:r>
            <a:r>
              <a:rPr lang="en">
                <a:solidFill>
                  <a:schemeClr val="dk1"/>
                </a:solidFill>
              </a:rPr>
              <a:t> Cultivating a culture of collaboration and knowledge sharing to improve blockchain governance practices.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Adaptive Mindset:</a:t>
            </a:r>
            <a:r>
              <a:rPr lang="en">
                <a:solidFill>
                  <a:schemeClr val="dk1"/>
                </a:solidFill>
              </a:rPr>
              <a:t> Embracing a lifelong learning mindset to drive adaptability in the dynamic blockchain ecosystem.</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c8bf76089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c8bf76089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cee631599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cee631599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e020abe6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e020abe6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c9f31f17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c9f31f17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9f31f17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9f31f17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c9f31f174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c9f31f17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c9f31f174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c9f31f174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c9f31f17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c9f31f17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c9f31f174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c9f31f174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e29aaa4d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e29aaa4d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c9f31f174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c9f31f174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ce29aaa4d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ce29aaa4d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c9f31f17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c9f31f17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ee6315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ee6315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ce29aaa4d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ce29aaa4d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c9f31f174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c9f31f174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c9f31f174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c9f31f174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c9f31f174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c9f31f174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Times New Roman"/>
                <a:ea typeface="Times New Roman"/>
                <a:cs typeface="Times New Roman"/>
                <a:sym typeface="Times New Roman"/>
              </a:rPr>
              <a:t>When miners “signal” support for any Bitcoin protocol update, they are essentially saying that they are prepared to run a certain version of the Bitcoin node software which implements the updated code. In the case of Taproot, we signaled our support by putting a “4” at the end of the version bits (0x2f900004) in the block that we mined.</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c9f31f174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c9f31f174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c9f31f17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c9f31f17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c9f31f174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c9f31f174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c9f31f174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c9f31f174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c9f31f174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c9f31f174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c9f31f174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c9f31f174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e020abe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e020abe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 Underlying the Organization of Societies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 typical forms of governance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idea I've pursued for TIMN is that the rise of each major form — tribes, hierarchical institutions, markets, info-age networks — is associated with a different information and communications technology revolution</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c9f31f17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c9f31f174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ce29aaa4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ce29aaa4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Nasi Lemak</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cee631599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cee631599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c98e232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c98e232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ce29aaa4de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ce29aaa4d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c9f31f174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c9f31f174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ce29aaa4d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ce29aaa4d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ce29aaa4de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ce29aaa4d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cee63159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cee63159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ce29aaa4de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ce29aaa4de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ee63159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ee63159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2cee631599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2cee631599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ce29aaa4de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ce29aaa4de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cee631599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cee631599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ce020abe6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ce020abe6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cf9863ea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cf9863ea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cf9863ea2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cf9863ea2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cf9863ea2f_1_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2cf9863ea2f_1_8: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t/>
            </a:r>
            <a:endParaRPr sz="900"/>
          </a:p>
        </p:txBody>
      </p:sp>
      <p:sp>
        <p:nvSpPr>
          <p:cNvPr id="1382" name="Google Shape;1382;g2cf9863ea2f_1_8: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cf9863ea2f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cf9863ea2f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cf9863ea2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cf9863ea2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cf9863ea2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cf9863ea2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e020abe6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e020abe6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Peter Baran Network Typology (1964): One widely referenced classification of network topologies distinguishes between </a:t>
            </a:r>
            <a:r>
              <a:rPr i="1" lang="en">
                <a:solidFill>
                  <a:schemeClr val="dk1"/>
                </a:solidFill>
              </a:rPr>
              <a:t>centralised</a:t>
            </a:r>
            <a:r>
              <a:rPr lang="en">
                <a:solidFill>
                  <a:schemeClr val="dk1"/>
                </a:solidFill>
              </a:rPr>
              <a:t>, </a:t>
            </a:r>
            <a:r>
              <a:rPr i="1" lang="en">
                <a:solidFill>
                  <a:schemeClr val="dk1"/>
                </a:solidFill>
              </a:rPr>
              <a:t>decentralised</a:t>
            </a:r>
            <a:r>
              <a:rPr lang="en">
                <a:solidFill>
                  <a:schemeClr val="dk1"/>
                </a:solidFill>
              </a:rPr>
              <a:t>, and </a:t>
            </a:r>
            <a:r>
              <a:rPr i="1" lang="en">
                <a:solidFill>
                  <a:schemeClr val="dk1"/>
                </a:solidFill>
              </a:rPr>
              <a:t>distributed</a:t>
            </a:r>
            <a:r>
              <a:rPr lang="en">
                <a:solidFill>
                  <a:schemeClr val="dk1"/>
                </a:solidFill>
              </a:rPr>
              <a:t> networks (Baran, 1964).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schematic, </a:t>
            </a:r>
            <a:r>
              <a:rPr b="1" lang="en">
                <a:solidFill>
                  <a:schemeClr val="dk1"/>
                </a:solidFill>
              </a:rPr>
              <a:t>centralised </a:t>
            </a:r>
            <a:r>
              <a:rPr lang="en">
                <a:solidFill>
                  <a:schemeClr val="dk1"/>
                </a:solidFill>
              </a:rPr>
              <a:t>describes a network with one central node (for example a server), or a cluster of tightly connected nodes, that is connected to all other nodes in the network (clients), while all these other nodes are only connected to this single central node. As a consequence, the failure or destruction of the central node disconnects all nodes from the network, and prevents them from communicating with each other.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 </a:t>
            </a:r>
            <a:r>
              <a:rPr b="1" lang="en">
                <a:solidFill>
                  <a:schemeClr val="dk1"/>
                </a:solidFill>
              </a:rPr>
              <a:t>decentralised </a:t>
            </a:r>
            <a:r>
              <a:rPr lang="en">
                <a:solidFill>
                  <a:schemeClr val="dk1"/>
                </a:solidFill>
              </a:rPr>
              <a:t>network, there is a hierarchy of nodes, where nodes at the bottom of the hierarchy essentially are part of a small star network that connects them with a node one level higher in the hierarchy. These nodes are again part of another star network connecting them to the next higher-level node in the hierarchy. Failure of a few nodes in a decentralised network still leaves several connected components of nodes that will be able to communicate with each other (but not with nodes in a different component).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the other end of the spectrum, </a:t>
            </a:r>
            <a:r>
              <a:rPr b="1" lang="en">
                <a:solidFill>
                  <a:schemeClr val="dk1"/>
                </a:solidFill>
              </a:rPr>
              <a:t>distributed </a:t>
            </a:r>
            <a:r>
              <a:rPr lang="en">
                <a:solidFill>
                  <a:schemeClr val="dk1"/>
                </a:solidFill>
              </a:rPr>
              <a:t>networks are networks where every node has roughly the same number of connections (called edges) to other nodes. Distributed networks have the property whereby failure of a few nodes (even if they are chosen more or less on purpose) still leaves the network connected, allowing all nodes to communicate with each other (albeit over a possibly much longer path than in the original network)</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cf9863ea2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cf9863ea2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cf9863ea2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cf9863ea2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cf9863ea2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cf9863ea2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cf9863ea2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cf9863ea2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cf9863ea2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cf9863ea2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cf9863ea2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cf9863ea2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cf9863ea2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cf9863ea2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cf9863ea2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cf9863ea2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cf9863ea2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cf9863ea2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cf9863ea2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cf9863ea2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ee63159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ee63159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cf9863ea2f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cf9863ea2f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cf9863ea2f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cf9863ea2f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cf9863ea2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cf9863ea2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cf9863ea2f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cf9863ea2f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cf9863ea2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cf9863ea2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cf9863ea2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cf9863ea2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cf9863ea2f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cf9863ea2f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cf9863ea2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cf9863ea2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cf9863ea2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cf9863ea2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cf9863ea2f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cf9863ea2f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d59a488b8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d59a488b8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Differing degrees of decentralization and centralization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cf9863ea2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cf9863ea2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cf9863ea2f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cf9863ea2f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cf9863ea2f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cf9863ea2f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cf9863ea2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cf9863ea2f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cf9863ea2f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cf9863ea2f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cf9863ea2f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cf9863ea2f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cf9863ea2f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cf9863ea2f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cf9863ea2f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cf9863ea2f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cf9863ea2f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cf9863ea2f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cf9863ea2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cf9863ea2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d59a488b8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d59a488b8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d59a488b8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d59a488b8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cf9863ea2f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cf9863ea2f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cf9863ea2f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cf9863ea2f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cf9863ea2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cf9863ea2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cf9863ea2f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cf9863ea2f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cf9863ea2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cf9863ea2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cf9863ea2f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cf9863ea2f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cf9863ea2f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cf9863ea2f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cf9863ea2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cf9863ea2f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cf9863ea2f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cf9863ea2f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cf9863ea2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cf9863ea2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d59a488b8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d59a488b8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While governance systems vary in their effectiveness, governance itself is a descriptive, rather than a normative, attribute (Yeung &amp; Galindo, 2019).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Thus, blockchain networks can be thought of as competing or complementary decision making systems, where choices are proposed, made and implemented in different ways (Alston, 2019).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cf9863ea2f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cf9863ea2f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cf9863ea2f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cf9863ea2f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cf9863ea2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cf9863ea2f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cf9863ea2f_1_23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g2cf9863ea2f_1_23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spcBef>
                <a:spcPts val="0"/>
              </a:spcBef>
              <a:spcAft>
                <a:spcPts val="0"/>
              </a:spcAft>
              <a:buNone/>
            </a:pPr>
            <a:r>
              <a:rPr lang="en" sz="1300"/>
              <a:t>Notes appear here</a:t>
            </a:r>
            <a:endParaRPr sz="1300"/>
          </a:p>
        </p:txBody>
      </p:sp>
      <p:sp>
        <p:nvSpPr>
          <p:cNvPr id="1655" name="Google Shape;1655;g2cf9863ea2f_1_23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ce020abe6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ce020abe6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ce020abe6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ce020abe6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ca695234c4e16a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ca695234c4e16a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cf4d6e59cf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cf4d6e59cf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cf4d6e59cf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cf4d6e59cf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c8bf76089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c8bf76089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ee631599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ee631599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While governance systems vary in their effectiveness, governance itself is a descriptive, rather than a normative, attribute (Yeung &amp; Galindo, 2019).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Thus, blockchain networks can be thought of as competing or complementary decision making systems, where choices are proposed, made and implemented in different ways (Alston, 2019).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ca695234c4e16a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ca695234c4e16a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c8bf76089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c8bf76089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2c8bf76089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2c8bf76089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c8bf76089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c8bf76089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c8bf76089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c8bf76089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f5483a3ea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1f5483a3ea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c8bf76089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c8bf760898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f5483a3ea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f5483a3ea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c8bf76089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c8bf76089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ee63159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ee63159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d59a488b8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d59a488b8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d59a488b8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d59a488b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While governance systems vary in their effectiveness, governance itself is a descriptive, rather than a normative, attribute (Yeung &amp; Galindo, 2019).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Thus, blockchain networks can be thought of as competing or complementary decision making systems, where choices are proposed, made and implemented in different ways (Alston, 2019).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cd59a488b8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cd59a488b8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d59a488b8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cd59a488b8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While governance systems vary in their effectiveness, governance itself is a descriptive, rather than a normative, attribute (Yeung &amp; Galindo, 2019).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Thus, blockchain networks can be thought of as competing or complementary decision making systems, where choices are proposed, made and implemented in different ways (Alston, 2019).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e020abe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e020abe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ee631599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ee631599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d59a488b8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d59a488b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e020abe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e020abe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e020abe6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ce020abe6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e020abe6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e020abe6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e020abe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e020abe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e020abe6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e020abe6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ee631599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ee63159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e020abe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e020abe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e020abe6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e020abe6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e020abe6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ce020abe6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8bf76089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c8bf76089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d59a488b8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d59a488b8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90a8fc0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90a8fc0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90a8fc0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90a8fc0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90a8fc09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90a8fc09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90a8fc0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90a8fc0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90a8fc0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c90a8fc0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90a8fc0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90a8fc0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90a8fc09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90a8fc09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90a8fc0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90a8fc0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90a8fc09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90a8fc09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90a8fc0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90a8fc0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d59a488b8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d59a488b8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90a8fc09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90a8fc09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90a8fc09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90a8fc09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90a8fc0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90a8fc0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90a8fc09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90a8fc09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90a8fc09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90a8fc09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c90a8fc09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c90a8fc09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90a8fc09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c90a8fc09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90a8fc09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90a8fc09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90a8fc09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90a8fc09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90a8fc09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90a8fc09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ee63159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ee63159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c90a8fc09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c90a8fc09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90a8fc0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90a8fc09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90a8fc09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90a8fc09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90a8fc09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90a8fc09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90a8fc0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90a8fc0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c90a8fc09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c90a8fc09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90a8fc09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c90a8fc09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90a8fc09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c90a8fc09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c90a8fc09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c90a8fc09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90a8fc09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90a8fc09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e631599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ee631599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c90a8fc09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c90a8fc09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c90a8fc09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c90a8fc09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90a8fc09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c90a8fc09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90a8fc09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c90a8fc09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c90a8fc09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c90a8fc09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c90a8fc09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c90a8fc09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c90a8fc09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c90a8fc09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90a8fc09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c90a8fc09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c90a8fc09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c90a8fc09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c90a8fc09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c90a8fc09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ee631599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ee631599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90a8fc09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90a8fc09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90a8fc09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c90a8fc09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c90a8fc09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c90a8fc09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90a8fc09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90a8fc09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c90a8fc09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c90a8fc09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c90a8fc09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c90a8fc09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90a8fc09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c90a8fc09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c90a8fc09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c90a8fc09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c90a8fc09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c90a8fc09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90a8fc09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90a8fc09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ee631599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ee631599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Blockchain governance is many things to many people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Governance is an universal feature of all blockchains, whether explicitly designed or not.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governance systems vary in their effectiveness, governance itself is a descriptive, rather than a normative, attribute (Yeung &amp; Galindo, 2019). Thus, blockchain networks can be thought of as competing or complementary decision making systems, where choices are proposed, made and implemented in different ways (Alston, 2019).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c90a8fc09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c90a8fc09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90a8fc09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c90a8fc09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90a8fc09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c90a8fc09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c90a8fc09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c90a8fc09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90a8fc09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90a8fc09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90a8fc09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90a8fc09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c90a8fc09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c90a8fc09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c90a8fc09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c90a8fc09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c90a8fc09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c90a8fc09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c90a8fc09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c90a8fc09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pic>
        <p:nvPicPr>
          <p:cNvPr descr="preencoded.png" id="105" name="Google Shape;105;p26"/>
          <p:cNvPicPr preferRelativeResize="0"/>
          <p:nvPr/>
        </p:nvPicPr>
        <p:blipFill rotWithShape="1">
          <a:blip r:embed="rId2">
            <a:alphaModFix/>
          </a:blip>
          <a:srcRect b="0" l="0" r="0" t="0"/>
          <a:stretch/>
        </p:blipFill>
        <p:spPr>
          <a:xfrm>
            <a:off x="4648200" y="195263"/>
            <a:ext cx="4495547" cy="4537993"/>
          </a:xfrm>
          <a:prstGeom prst="rect">
            <a:avLst/>
          </a:prstGeom>
          <a:noFill/>
          <a:ln>
            <a:noFill/>
          </a:ln>
        </p:spPr>
      </p:pic>
      <p:sp>
        <p:nvSpPr>
          <p:cNvPr id="106" name="Google Shape;106;p26"/>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26"/>
          <p:cNvSpPr txBox="1"/>
          <p:nvPr>
            <p:ph idx="1" type="subTitle"/>
          </p:nvPr>
        </p:nvSpPr>
        <p:spPr>
          <a:xfrm>
            <a:off x="311700" y="3399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28"/>
          <p:cNvSpPr txBox="1"/>
          <p:nvPr>
            <p:ph type="title"/>
          </p:nvPr>
        </p:nvSpPr>
        <p:spPr>
          <a:xfrm>
            <a:off x="311700" y="796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sp>
        <p:nvSpPr>
          <p:cNvPr id="117" name="Google Shape;117;p29"/>
          <p:cNvSpPr txBox="1"/>
          <p:nvPr>
            <p:ph type="title"/>
          </p:nvPr>
        </p:nvSpPr>
        <p:spPr>
          <a:xfrm>
            <a:off x="311700" y="7962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29"/>
          <p:cNvSpPr txBox="1"/>
          <p:nvPr>
            <p:ph idx="1" type="body"/>
          </p:nvPr>
        </p:nvSpPr>
        <p:spPr>
          <a:xfrm>
            <a:off x="311700" y="1503650"/>
            <a:ext cx="3999900" cy="3270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29"/>
          <p:cNvSpPr txBox="1"/>
          <p:nvPr>
            <p:ph idx="2" type="body"/>
          </p:nvPr>
        </p:nvSpPr>
        <p:spPr>
          <a:xfrm>
            <a:off x="4832400" y="1503650"/>
            <a:ext cx="3999900" cy="3270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30"/>
          <p:cNvSpPr txBox="1"/>
          <p:nvPr>
            <p:ph type="title"/>
          </p:nvPr>
        </p:nvSpPr>
        <p:spPr>
          <a:xfrm>
            <a:off x="311700" y="21573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31"/>
          <p:cNvSpPr txBox="1"/>
          <p:nvPr>
            <p:ph type="title"/>
          </p:nvPr>
        </p:nvSpPr>
        <p:spPr>
          <a:xfrm>
            <a:off x="320400" y="1245725"/>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31"/>
          <p:cNvSpPr txBox="1"/>
          <p:nvPr>
            <p:ph idx="1" type="body"/>
          </p:nvPr>
        </p:nvSpPr>
        <p:spPr>
          <a:xfrm>
            <a:off x="320400" y="2079725"/>
            <a:ext cx="2808000" cy="2520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7" name="Google Shape;12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32"/>
          <p:cNvSpPr txBox="1"/>
          <p:nvPr>
            <p:ph type="title"/>
          </p:nvPr>
        </p:nvSpPr>
        <p:spPr>
          <a:xfrm>
            <a:off x="490250" y="822950"/>
            <a:ext cx="6367800" cy="39531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0" name="Google Shape;13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sp>
        <p:nvSpPr>
          <p:cNvPr id="132" name="Google Shape;132;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3"/>
          <p:cNvSpPr txBox="1"/>
          <p:nvPr>
            <p:ph type="title"/>
          </p:nvPr>
        </p:nvSpPr>
        <p:spPr>
          <a:xfrm>
            <a:off x="239425" y="185822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4" name="Google Shape;134;p33"/>
          <p:cNvSpPr txBox="1"/>
          <p:nvPr>
            <p:ph idx="1" type="subTitle"/>
          </p:nvPr>
        </p:nvSpPr>
        <p:spPr>
          <a:xfrm>
            <a:off x="239425" y="342812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 name="Google Shape;13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9" name="Google Shape;13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sp>
        <p:nvSpPr>
          <p:cNvPr id="141" name="Google Shape;141;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2" name="Google Shape;142;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3" name="Google Shape;14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46" name="Shape 1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4.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pic>
        <p:nvPicPr>
          <p:cNvPr descr="preencoded.png" id="96" name="Google Shape;96;p25"/>
          <p:cNvPicPr preferRelativeResize="0"/>
          <p:nvPr/>
        </p:nvPicPr>
        <p:blipFill rotWithShape="1">
          <a:blip r:embed="rId1">
            <a:alphaModFix/>
          </a:blip>
          <a:srcRect b="0" l="0" r="0" t="0"/>
          <a:stretch/>
        </p:blipFill>
        <p:spPr>
          <a:xfrm>
            <a:off x="0" y="0"/>
            <a:ext cx="9144000" cy="5143500"/>
          </a:xfrm>
          <a:prstGeom prst="rect">
            <a:avLst/>
          </a:prstGeom>
          <a:noFill/>
          <a:ln>
            <a:noFill/>
          </a:ln>
        </p:spPr>
      </p:pic>
      <p:pic>
        <p:nvPicPr>
          <p:cNvPr descr="preencoded.png" id="97" name="Google Shape;97;p25"/>
          <p:cNvPicPr preferRelativeResize="0"/>
          <p:nvPr/>
        </p:nvPicPr>
        <p:blipFill rotWithShape="1">
          <a:blip r:embed="rId2">
            <a:alphaModFix/>
          </a:blip>
          <a:srcRect b="0" l="0" r="0" t="0"/>
          <a:stretch/>
        </p:blipFill>
        <p:spPr>
          <a:xfrm>
            <a:off x="-115237" y="285750"/>
            <a:ext cx="1924050" cy="525237"/>
          </a:xfrm>
          <a:prstGeom prst="rect">
            <a:avLst/>
          </a:prstGeom>
          <a:noFill/>
          <a:ln>
            <a:noFill/>
          </a:ln>
        </p:spPr>
      </p:pic>
      <p:sp>
        <p:nvSpPr>
          <p:cNvPr id="98" name="Google Shape;98;p25"/>
          <p:cNvSpPr/>
          <p:nvPr/>
        </p:nvSpPr>
        <p:spPr>
          <a:xfrm>
            <a:off x="1332992" y="161662"/>
            <a:ext cx="3049500" cy="444300"/>
          </a:xfrm>
          <a:prstGeom prst="rect">
            <a:avLst/>
          </a:prstGeom>
          <a:noFill/>
          <a:ln>
            <a:noFill/>
          </a:ln>
        </p:spPr>
        <p:txBody>
          <a:bodyPr anchorCtr="0" anchor="ctr" bIns="0" lIns="0" spcFirstLastPara="1" rIns="0" wrap="square" tIns="0">
            <a:noAutofit/>
          </a:bodyPr>
          <a:lstStyle/>
          <a:p>
            <a:pPr indent="0" lvl="0" marL="0" marR="0" rtl="0" algn="l">
              <a:lnSpc>
                <a:spcPct val="118271"/>
              </a:lnSpc>
              <a:spcBef>
                <a:spcPts val="0"/>
              </a:spcBef>
              <a:spcAft>
                <a:spcPts val="0"/>
              </a:spcAft>
              <a:buClr>
                <a:srgbClr val="FFFFFF"/>
              </a:buClr>
              <a:buSzPts val="1600"/>
              <a:buFont typeface="Unbounded"/>
              <a:buNone/>
            </a:pPr>
            <a:r>
              <a:rPr b="1" i="0" lang="en" sz="1000" u="none" cap="none" strike="noStrike">
                <a:solidFill>
                  <a:srgbClr val="FFFFFF"/>
                </a:solidFill>
                <a:latin typeface="Unbounded"/>
                <a:ea typeface="Unbounded"/>
                <a:cs typeface="Unbounded"/>
                <a:sym typeface="Unbounded"/>
              </a:rPr>
              <a:t>Polkadot</a:t>
            </a:r>
            <a:r>
              <a:rPr b="1" lang="en" sz="1000">
                <a:solidFill>
                  <a:srgbClr val="FFFFFF"/>
                </a:solidFill>
                <a:latin typeface="Unbounded"/>
                <a:ea typeface="Unbounded"/>
                <a:cs typeface="Unbounded"/>
                <a:sym typeface="Unbounded"/>
              </a:rPr>
              <a:t> Blockchain Academy</a:t>
            </a:r>
            <a:endParaRPr b="0" i="0" sz="1000" u="none" cap="none" strike="noStrike">
              <a:solidFill>
                <a:srgbClr val="000000"/>
              </a:solidFill>
              <a:latin typeface="Calibri"/>
              <a:ea typeface="Calibri"/>
              <a:cs typeface="Calibri"/>
              <a:sym typeface="Calibri"/>
            </a:endParaRPr>
          </a:p>
        </p:txBody>
      </p:sp>
      <p:pic>
        <p:nvPicPr>
          <p:cNvPr descr="preencoded.png" id="99" name="Google Shape;99;p25"/>
          <p:cNvPicPr preferRelativeResize="0"/>
          <p:nvPr/>
        </p:nvPicPr>
        <p:blipFill rotWithShape="1">
          <a:blip r:embed="rId3">
            <a:alphaModFix/>
          </a:blip>
          <a:srcRect b="0" l="0" r="0" t="0"/>
          <a:stretch/>
        </p:blipFill>
        <p:spPr>
          <a:xfrm>
            <a:off x="8290022" y="193772"/>
            <a:ext cx="853978" cy="858229"/>
          </a:xfrm>
          <a:prstGeom prst="rect">
            <a:avLst/>
          </a:prstGeom>
          <a:noFill/>
          <a:ln>
            <a:noFill/>
          </a:ln>
        </p:spPr>
      </p:pic>
      <p:pic>
        <p:nvPicPr>
          <p:cNvPr descr="preencoded.png" id="100" name="Google Shape;100;p25"/>
          <p:cNvPicPr preferRelativeResize="0"/>
          <p:nvPr/>
        </p:nvPicPr>
        <p:blipFill rotWithShape="1">
          <a:blip r:embed="rId4">
            <a:alphaModFix/>
          </a:blip>
          <a:srcRect b="0" l="0" r="0" t="0"/>
          <a:stretch/>
        </p:blipFill>
        <p:spPr>
          <a:xfrm>
            <a:off x="4572000" y="4310063"/>
            <a:ext cx="851754" cy="833438"/>
          </a:xfrm>
          <a:prstGeom prst="rect">
            <a:avLst/>
          </a:prstGeom>
          <a:noFill/>
          <a:ln>
            <a:noFill/>
          </a:ln>
        </p:spPr>
      </p:pic>
      <p:sp>
        <p:nvSpPr>
          <p:cNvPr id="101" name="Google Shape;101;p25"/>
          <p:cNvSpPr txBox="1"/>
          <p:nvPr>
            <p:ph type="title"/>
          </p:nvPr>
        </p:nvSpPr>
        <p:spPr>
          <a:xfrm>
            <a:off x="311700" y="9022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2600"/>
              <a:buFont typeface="Unbounded"/>
              <a:buNone/>
              <a:defRPr b="1" sz="2600">
                <a:solidFill>
                  <a:srgbClr val="FFFFFF"/>
                </a:solidFill>
                <a:latin typeface="Unbounded"/>
                <a:ea typeface="Unbounded"/>
                <a:cs typeface="Unbounded"/>
                <a:sym typeface="Unbounde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Google Shape;102;p25"/>
          <p:cNvSpPr txBox="1"/>
          <p:nvPr>
            <p:ph idx="1" type="body"/>
          </p:nvPr>
        </p:nvSpPr>
        <p:spPr>
          <a:xfrm>
            <a:off x="311700" y="16096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FFFFFF"/>
              </a:buClr>
              <a:buSzPts val="1800"/>
              <a:buFont typeface="Unbounded"/>
              <a:buChar char="●"/>
              <a:defRPr sz="1800">
                <a:solidFill>
                  <a:srgbClr val="FFFFFF"/>
                </a:solidFill>
                <a:latin typeface="Unbounded"/>
                <a:ea typeface="Unbounded"/>
                <a:cs typeface="Unbounded"/>
                <a:sym typeface="Unbounded"/>
              </a:defRPr>
            </a:lvl1pPr>
            <a:lvl2pPr indent="-317500" lvl="1" marL="9144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2pPr>
            <a:lvl3pPr indent="-317500" lvl="2" marL="13716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3pPr>
            <a:lvl4pPr indent="-317500" lvl="3" marL="18288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4pPr>
            <a:lvl5pPr indent="-317500" lvl="4" marL="22860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5pPr>
            <a:lvl6pPr indent="-317500" lvl="5" marL="27432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6pPr>
            <a:lvl7pPr indent="-317500" lvl="6" marL="32004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7pPr>
            <a:lvl8pPr indent="-317500" lvl="7" marL="36576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8pPr>
            <a:lvl9pPr indent="-317500" lvl="8" marL="4114800" rtl="0">
              <a:lnSpc>
                <a:spcPct val="115000"/>
              </a:lnSpc>
              <a:spcBef>
                <a:spcPts val="0"/>
              </a:spcBef>
              <a:spcAft>
                <a:spcPts val="0"/>
              </a:spcAft>
              <a:buClr>
                <a:srgbClr val="FFFFFF"/>
              </a:buClr>
              <a:buSzPts val="1400"/>
              <a:buFont typeface="Unbounded"/>
              <a:buChar char="■"/>
              <a:defRPr>
                <a:solidFill>
                  <a:srgbClr val="FFFFFF"/>
                </a:solidFill>
                <a:latin typeface="Unbounded"/>
                <a:ea typeface="Unbounded"/>
                <a:cs typeface="Unbounded"/>
                <a:sym typeface="Unbounded"/>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94.png"/><Relationship Id="rId4"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01.png"/><Relationship Id="rId4" Type="http://schemas.openxmlformats.org/officeDocument/2006/relationships/image" Target="../media/image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98.png"/><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92.png"/><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102.png"/><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91.png"/><Relationship Id="rId4"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xml"/><Relationship Id="rId3" Type="http://schemas.openxmlformats.org/officeDocument/2006/relationships/image" Target="../media/image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 Id="rId3" Type="http://schemas.openxmlformats.org/officeDocument/2006/relationships/image" Target="../media/image10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112.png"/><Relationship Id="rId4" Type="http://schemas.openxmlformats.org/officeDocument/2006/relationships/image" Target="../media/image3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7.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105.png"/><Relationship Id="rId4" Type="http://schemas.openxmlformats.org/officeDocument/2006/relationships/image" Target="../media/image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3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08.png"/><Relationship Id="rId4" Type="http://schemas.openxmlformats.org/officeDocument/2006/relationships/image" Target="../media/image104.png"/><Relationship Id="rId5" Type="http://schemas.openxmlformats.org/officeDocument/2006/relationships/image" Target="../media/image103.png"/><Relationship Id="rId6" Type="http://schemas.openxmlformats.org/officeDocument/2006/relationships/image" Target="../media/image3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09.png"/><Relationship Id="rId4" Type="http://schemas.openxmlformats.org/officeDocument/2006/relationships/image" Target="../media/image3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hyperlink" Target="https://www.aeaweb.org/articles?id=10.1257/pandp.20181002" TargetMode="External"/><Relationship Id="rId4" Type="http://schemas.openxmlformats.org/officeDocument/2006/relationships/image" Target="../media/image111.png"/><Relationship Id="rId5" Type="http://schemas.openxmlformats.org/officeDocument/2006/relationships/image" Target="../media/image3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110.png"/><Relationship Id="rId4" Type="http://schemas.openxmlformats.org/officeDocument/2006/relationships/image" Target="../media/image3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hyperlink" Target="https://gov.optimism.io/t/working-constitution-of-the-optimism-collective/55" TargetMode="External"/><Relationship Id="rId4" Type="http://schemas.openxmlformats.org/officeDocument/2006/relationships/image" Target="../media/image163.png"/><Relationship Id="rId9" Type="http://schemas.openxmlformats.org/officeDocument/2006/relationships/image" Target="../media/image38.png"/><Relationship Id="rId5" Type="http://schemas.openxmlformats.org/officeDocument/2006/relationships/hyperlink" Target="https://constitutions.metagov.org/" TargetMode="External"/><Relationship Id="rId6" Type="http://schemas.openxmlformats.org/officeDocument/2006/relationships/image" Target="../media/image169.png"/><Relationship Id="rId7" Type="http://schemas.openxmlformats.org/officeDocument/2006/relationships/hyperlink" Target="https://op.europa.eu/en/publication-detail/-/publication/cbf5fbfb-88f3-11ee-99ba-01aa75ed71a1/language-en" TargetMode="External"/><Relationship Id="rId8" Type="http://schemas.openxmlformats.org/officeDocument/2006/relationships/image" Target="../media/image17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118.png"/><Relationship Id="rId4" Type="http://schemas.openxmlformats.org/officeDocument/2006/relationships/image" Target="../media/image171.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3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hyperlink" Target="https://chain.link/education/blockchain-oracles" TargetMode="External"/><Relationship Id="rId4" Type="http://schemas.openxmlformats.org/officeDocument/2006/relationships/image" Target="../media/image138.png"/><Relationship Id="rId5" Type="http://schemas.openxmlformats.org/officeDocument/2006/relationships/image" Target="../media/image3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hyperlink" Target="https://docs.kleros.io/products/proof-of-humanity/poh-faq" TargetMode="External"/><Relationship Id="rId4" Type="http://schemas.openxmlformats.org/officeDocument/2006/relationships/image" Target="../media/image114.png"/><Relationship Id="rId5" Type="http://schemas.openxmlformats.org/officeDocument/2006/relationships/image" Target="../media/image3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hyperlink" Target="https://taproot.watch/" TargetMode="External"/><Relationship Id="rId4" Type="http://schemas.openxmlformats.org/officeDocument/2006/relationships/image" Target="../media/image140.png"/><Relationship Id="rId5" Type="http://schemas.openxmlformats.org/officeDocument/2006/relationships/image" Target="../media/image3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hyperlink" Target="https://snapshot.org/#/ens.eth/proposal/0xd3437f1c9ece8a309da116be5bffaf31fa40df5361e04e43f9c913970a8746ee" TargetMode="External"/><Relationship Id="rId4" Type="http://schemas.openxmlformats.org/officeDocument/2006/relationships/image" Target="../media/image121.png"/><Relationship Id="rId5" Type="http://schemas.openxmlformats.org/officeDocument/2006/relationships/image" Target="../media/image3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120.png"/><Relationship Id="rId4" Type="http://schemas.openxmlformats.org/officeDocument/2006/relationships/image" Target="../media/image3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3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3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3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136.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3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3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125.png"/><Relationship Id="rId4" Type="http://schemas.openxmlformats.org/officeDocument/2006/relationships/image" Target="../media/image3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113.png"/><Relationship Id="rId4" Type="http://schemas.openxmlformats.org/officeDocument/2006/relationships/image" Target="../media/image3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115.png"/><Relationship Id="rId4" Type="http://schemas.openxmlformats.org/officeDocument/2006/relationships/image" Target="../media/image3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116.png"/><Relationship Id="rId4" Type="http://schemas.openxmlformats.org/officeDocument/2006/relationships/image" Target="../media/image119.png"/><Relationship Id="rId5" Type="http://schemas.openxmlformats.org/officeDocument/2006/relationships/image" Target="../media/image123.png"/><Relationship Id="rId6" Type="http://schemas.openxmlformats.org/officeDocument/2006/relationships/image" Target="../media/image3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hyperlink" Target="https://www.belfercenter.org/publication/toward-equitable-ownership-and-governance-digital-public-sphere" TargetMode="External"/><Relationship Id="rId4" Type="http://schemas.openxmlformats.org/officeDocument/2006/relationships/image" Target="../media/image135.png"/><Relationship Id="rId9" Type="http://schemas.openxmlformats.org/officeDocument/2006/relationships/image" Target="../media/image38.png"/><Relationship Id="rId5" Type="http://schemas.openxmlformats.org/officeDocument/2006/relationships/hyperlink" Target="https://e2c.how/" TargetMode="External"/><Relationship Id="rId6" Type="http://schemas.openxmlformats.org/officeDocument/2006/relationships/image" Target="../media/image130.png"/><Relationship Id="rId7" Type="http://schemas.openxmlformats.org/officeDocument/2006/relationships/hyperlink" Target="https://georgetownlawtechreview.org/wp-content/uploads/2021/05/Mannan-Schneider-Exit-to-Community-5-GEO.-L.-TECH.-REV.-1-2021.pdf" TargetMode="External"/><Relationship Id="rId8" Type="http://schemas.openxmlformats.org/officeDocument/2006/relationships/image" Target="../media/image12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a16zcrypto.com/posts/article/progressive-decentralization-crypto-product-management/" TargetMode="External"/><Relationship Id="rId4" Type="http://schemas.openxmlformats.org/officeDocument/2006/relationships/image" Target="../media/image117.png"/><Relationship Id="rId5" Type="http://schemas.openxmlformats.org/officeDocument/2006/relationships/hyperlink" Target="https://a16zcrypto.com/posts/article/progressive-decentralization-a-high-level-framework/" TargetMode="External"/><Relationship Id="rId6" Type="http://schemas.openxmlformats.org/officeDocument/2006/relationships/image" Target="../media/image122.png"/><Relationship Id="rId7" Type="http://schemas.openxmlformats.org/officeDocument/2006/relationships/image" Target="../media/image3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3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hyperlink" Target="https://a16zcrypto.com/posts/article/progressive-decentralization-crypto-product-management/" TargetMode="External"/><Relationship Id="rId4" Type="http://schemas.openxmlformats.org/officeDocument/2006/relationships/image" Target="../media/image134.png"/><Relationship Id="rId5" Type="http://schemas.openxmlformats.org/officeDocument/2006/relationships/hyperlink" Target="https://otherinter.net/research/market-protocol-fit/" TargetMode="External"/><Relationship Id="rId6" Type="http://schemas.openxmlformats.org/officeDocument/2006/relationships/image" Target="../media/image142.png"/><Relationship Id="rId7"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hyperlink" Target="https://policyreview.info/concepts/decentralisation" TargetMode="External"/><Relationship Id="rId4" Type="http://schemas.openxmlformats.org/officeDocument/2006/relationships/image" Target="../media/image150.png"/><Relationship Id="rId9" Type="http://schemas.openxmlformats.org/officeDocument/2006/relationships/image" Target="../media/image38.png"/><Relationship Id="rId5" Type="http://schemas.openxmlformats.org/officeDocument/2006/relationships/hyperlink" Target="https://policyreview.info/concepts/decentralisation" TargetMode="External"/><Relationship Id="rId6" Type="http://schemas.openxmlformats.org/officeDocument/2006/relationships/image" Target="../media/image139.png"/><Relationship Id="rId7" Type="http://schemas.openxmlformats.org/officeDocument/2006/relationships/hyperlink" Target="https://variant.fund/wp-content/uploads/2022/08/Sufficient-Decentralization-by-Marc-Boiron.docx.pdf" TargetMode="External"/><Relationship Id="rId8" Type="http://schemas.openxmlformats.org/officeDocument/2006/relationships/image" Target="../media/image1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113.png"/><Relationship Id="rId4" Type="http://schemas.openxmlformats.org/officeDocument/2006/relationships/image" Target="../media/image3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3.xml"/><Relationship Id="rId3" Type="http://schemas.openxmlformats.org/officeDocument/2006/relationships/image" Target="../media/image12.png"/><Relationship Id="rId4" Type="http://schemas.openxmlformats.org/officeDocument/2006/relationships/image" Target="../media/image1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4.xml"/><Relationship Id="rId3" Type="http://schemas.openxmlformats.org/officeDocument/2006/relationships/image" Target="../media/image1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6.xml"/><Relationship Id="rId3" Type="http://schemas.openxmlformats.org/officeDocument/2006/relationships/image" Target="../media/image12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4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2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9.xml"/><Relationship Id="rId3" Type="http://schemas.openxmlformats.org/officeDocument/2006/relationships/image" Target="../media/image1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4.xml"/><Relationship Id="rId3" Type="http://schemas.openxmlformats.org/officeDocument/2006/relationships/image" Target="../media/image14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0.xml"/><Relationship Id="rId3" Type="http://schemas.openxmlformats.org/officeDocument/2006/relationships/image" Target="../media/image13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1.xml"/><Relationship Id="rId3" Type="http://schemas.openxmlformats.org/officeDocument/2006/relationships/image" Target="../media/image14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2.xml"/><Relationship Id="rId3" Type="http://schemas.openxmlformats.org/officeDocument/2006/relationships/image" Target="../media/image14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6.xml"/><Relationship Id="rId3" Type="http://schemas.openxmlformats.org/officeDocument/2006/relationships/image" Target="../media/image14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7.xml"/><Relationship Id="rId3" Type="http://schemas.openxmlformats.org/officeDocument/2006/relationships/image" Target="../media/image16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8.xml"/><Relationship Id="rId3" Type="http://schemas.openxmlformats.org/officeDocument/2006/relationships/image" Target="../media/image15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2.xml"/><Relationship Id="rId3" Type="http://schemas.openxmlformats.org/officeDocument/2006/relationships/image" Target="../media/image15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3.xml"/><Relationship Id="rId3" Type="http://schemas.openxmlformats.org/officeDocument/2006/relationships/image" Target="../media/image14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6.xml"/><Relationship Id="rId3" Type="http://schemas.openxmlformats.org/officeDocument/2006/relationships/image" Target="../media/image15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1.xml"/><Relationship Id="rId3" Type="http://schemas.openxmlformats.org/officeDocument/2006/relationships/image" Target="../media/image15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2.xml"/><Relationship Id="rId3" Type="http://schemas.openxmlformats.org/officeDocument/2006/relationships/image" Target="../media/image165.png"/><Relationship Id="rId4" Type="http://schemas.openxmlformats.org/officeDocument/2006/relationships/image" Target="../media/image1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3.xml"/><Relationship Id="rId3" Type="http://schemas.openxmlformats.org/officeDocument/2006/relationships/image" Target="../media/image124.png"/><Relationship Id="rId4" Type="http://schemas.openxmlformats.org/officeDocument/2006/relationships/image" Target="../media/image1.png"/><Relationship Id="rId9" Type="http://schemas.openxmlformats.org/officeDocument/2006/relationships/image" Target="../media/image15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59.png"/><Relationship Id="rId8" Type="http://schemas.openxmlformats.org/officeDocument/2006/relationships/image" Target="../media/image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4.xml"/><Relationship Id="rId3" Type="http://schemas.openxmlformats.org/officeDocument/2006/relationships/image" Target="../media/image1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16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 Id="rId3" Type="http://schemas.openxmlformats.org/officeDocument/2006/relationships/image" Target="../media/image16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 Id="rId3" Type="http://schemas.openxmlformats.org/officeDocument/2006/relationships/image" Target="../media/image167.png"/><Relationship Id="rId4" Type="http://schemas.openxmlformats.org/officeDocument/2006/relationships/image" Target="../media/image166.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16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16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16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hyperlink" Target="mailto:lovisa@polkadot.academy" TargetMode="External"/><Relationship Id="rId7" Type="http://schemas.openxmlformats.org/officeDocument/2006/relationships/hyperlink" Target="mailto:lovisa@polkadot.academ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8.png"/><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58.png"/><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88.png"/><Relationship Id="rId4" Type="http://schemas.openxmlformats.org/officeDocument/2006/relationships/image" Target="../media/image15.png"/><Relationship Id="rId9"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2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0.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48.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7.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65.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78.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1.gif"/><Relationship Id="rId5" Type="http://schemas.openxmlformats.org/officeDocument/2006/relationships/image" Target="../media/image23.jpg"/><Relationship Id="rId6" Type="http://schemas.openxmlformats.org/officeDocument/2006/relationships/image" Target="../media/image1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68.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61.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0.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0.png"/><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6.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1.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81.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75.png"/><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86.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png"/><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87.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77.png"/><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72.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79.png"/><Relationship Id="rId4"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2.pn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85.pn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84.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93.png"/><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89.png"/><Relationship Id="rId4"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80.png"/><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90.png"/><Relationship Id="rId4"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97.png"/><Relationship Id="rId4"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96.png"/><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07.png"/><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99.png"/><Relationship Id="rId4"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00.png"/><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95.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8"/>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solidFill>
                  <a:schemeClr val="lt1"/>
                </a:solidFill>
              </a:rPr>
              <a:t>Blockchain Governance Module</a:t>
            </a:r>
            <a:endParaRPr sz="5400"/>
          </a:p>
        </p:txBody>
      </p:sp>
      <p:sp>
        <p:nvSpPr>
          <p:cNvPr id="152" name="Google Shape;152;p38"/>
          <p:cNvSpPr txBox="1"/>
          <p:nvPr>
            <p:ph idx="1" type="subTitle"/>
          </p:nvPr>
        </p:nvSpPr>
        <p:spPr>
          <a:xfrm>
            <a:off x="311700" y="3355225"/>
            <a:ext cx="8520600" cy="109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Unbounded SemiBold"/>
                <a:ea typeface="Unbounded SemiBold"/>
                <a:cs typeface="Unbounded SemiBold"/>
                <a:sym typeface="Unbounded SemiBold"/>
              </a:rPr>
              <a:t>30.05. – 01.06.2024</a:t>
            </a:r>
            <a:endParaRPr sz="2500">
              <a:latin typeface="Unbounded SemiBold"/>
              <a:ea typeface="Unbounded SemiBold"/>
              <a:cs typeface="Unbounded SemiBold"/>
              <a:sym typeface="Unbounded SemiBold"/>
            </a:endParaRPr>
          </a:p>
          <a:p>
            <a:pPr indent="0" lvl="0" marL="0" rtl="0" algn="ctr">
              <a:spcBef>
                <a:spcPts val="1000"/>
              </a:spcBef>
              <a:spcAft>
                <a:spcPts val="0"/>
              </a:spcAft>
              <a:buNone/>
            </a:pPr>
            <a:r>
              <a:rPr lang="en" sz="1779">
                <a:latin typeface="Unbounded Medium"/>
                <a:ea typeface="Unbounded Medium"/>
                <a:cs typeface="Unbounded Medium"/>
                <a:sym typeface="Unbounded Medium"/>
              </a:rPr>
              <a:t>Primavera de Filippi, Tara Merk, Felix Beer &amp; Lovisa Björna</a:t>
            </a:r>
            <a:endParaRPr/>
          </a:p>
        </p:txBody>
      </p:sp>
      <p:pic>
        <p:nvPicPr>
          <p:cNvPr id="153" name="Google Shape;153;p38"/>
          <p:cNvPicPr preferRelativeResize="0"/>
          <p:nvPr/>
        </p:nvPicPr>
        <p:blipFill>
          <a:blip r:embed="rId3">
            <a:alphaModFix/>
          </a:blip>
          <a:stretch>
            <a:fillRect/>
          </a:stretch>
        </p:blipFill>
        <p:spPr>
          <a:xfrm>
            <a:off x="391350" y="602000"/>
            <a:ext cx="1963476" cy="43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this about?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37"/>
          <p:cNvPicPr preferRelativeResize="0"/>
          <p:nvPr/>
        </p:nvPicPr>
        <p:blipFill>
          <a:blip r:embed="rId3">
            <a:alphaModFix/>
          </a:blip>
          <a:stretch>
            <a:fillRect/>
          </a:stretch>
        </p:blipFill>
        <p:spPr>
          <a:xfrm>
            <a:off x="1580050" y="152400"/>
            <a:ext cx="6451599" cy="4838700"/>
          </a:xfrm>
          <a:prstGeom prst="rect">
            <a:avLst/>
          </a:prstGeom>
          <a:noFill/>
          <a:ln>
            <a:noFill/>
          </a:ln>
        </p:spPr>
      </p:pic>
      <p:pic>
        <p:nvPicPr>
          <p:cNvPr id="804" name="Google Shape;804;p13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138"/>
          <p:cNvPicPr preferRelativeResize="0"/>
          <p:nvPr/>
        </p:nvPicPr>
        <p:blipFill>
          <a:blip r:embed="rId3">
            <a:alphaModFix/>
          </a:blip>
          <a:stretch>
            <a:fillRect/>
          </a:stretch>
        </p:blipFill>
        <p:spPr>
          <a:xfrm>
            <a:off x="1492475" y="152400"/>
            <a:ext cx="6451599" cy="4838700"/>
          </a:xfrm>
          <a:prstGeom prst="rect">
            <a:avLst/>
          </a:prstGeom>
          <a:noFill/>
          <a:ln>
            <a:noFill/>
          </a:ln>
        </p:spPr>
      </p:pic>
      <p:pic>
        <p:nvPicPr>
          <p:cNvPr id="810" name="Google Shape;810;p13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39"/>
          <p:cNvPicPr preferRelativeResize="0"/>
          <p:nvPr/>
        </p:nvPicPr>
        <p:blipFill>
          <a:blip r:embed="rId3">
            <a:alphaModFix/>
          </a:blip>
          <a:stretch>
            <a:fillRect/>
          </a:stretch>
        </p:blipFill>
        <p:spPr>
          <a:xfrm>
            <a:off x="1387350" y="108600"/>
            <a:ext cx="6451599" cy="4838700"/>
          </a:xfrm>
          <a:prstGeom prst="rect">
            <a:avLst/>
          </a:prstGeom>
          <a:noFill/>
          <a:ln>
            <a:noFill/>
          </a:ln>
        </p:spPr>
      </p:pic>
      <p:pic>
        <p:nvPicPr>
          <p:cNvPr id="816" name="Google Shape;816;p13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40"/>
          <p:cNvPicPr preferRelativeResize="0"/>
          <p:nvPr/>
        </p:nvPicPr>
        <p:blipFill>
          <a:blip r:embed="rId3">
            <a:alphaModFix/>
          </a:blip>
          <a:stretch>
            <a:fillRect/>
          </a:stretch>
        </p:blipFill>
        <p:spPr>
          <a:xfrm>
            <a:off x="1413650" y="152400"/>
            <a:ext cx="6451599" cy="4838700"/>
          </a:xfrm>
          <a:prstGeom prst="rect">
            <a:avLst/>
          </a:prstGeom>
          <a:noFill/>
          <a:ln>
            <a:noFill/>
          </a:ln>
        </p:spPr>
      </p:pic>
      <p:pic>
        <p:nvPicPr>
          <p:cNvPr id="822" name="Google Shape;822;p14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141"/>
          <p:cNvPicPr preferRelativeResize="0"/>
          <p:nvPr/>
        </p:nvPicPr>
        <p:blipFill>
          <a:blip r:embed="rId3">
            <a:alphaModFix/>
          </a:blip>
          <a:stretch>
            <a:fillRect/>
          </a:stretch>
        </p:blipFill>
        <p:spPr>
          <a:xfrm>
            <a:off x="1457425" y="231250"/>
            <a:ext cx="6451599" cy="4838700"/>
          </a:xfrm>
          <a:prstGeom prst="rect">
            <a:avLst/>
          </a:prstGeom>
          <a:noFill/>
          <a:ln>
            <a:noFill/>
          </a:ln>
        </p:spPr>
      </p:pic>
      <p:pic>
        <p:nvPicPr>
          <p:cNvPr id="828" name="Google Shape;828;p14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142"/>
          <p:cNvPicPr preferRelativeResize="0"/>
          <p:nvPr/>
        </p:nvPicPr>
        <p:blipFill>
          <a:blip r:embed="rId3">
            <a:alphaModFix/>
          </a:blip>
          <a:stretch>
            <a:fillRect/>
          </a:stretch>
        </p:blipFill>
        <p:spPr>
          <a:xfrm>
            <a:off x="1474950" y="231225"/>
            <a:ext cx="6451599" cy="4838700"/>
          </a:xfrm>
          <a:prstGeom prst="rect">
            <a:avLst/>
          </a:prstGeom>
          <a:noFill/>
          <a:ln>
            <a:noFill/>
          </a:ln>
        </p:spPr>
      </p:pic>
      <p:pic>
        <p:nvPicPr>
          <p:cNvPr id="834" name="Google Shape;834;p14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Lunchbreak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4"/>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solidFill>
                  <a:schemeClr val="lt1"/>
                </a:solidFill>
              </a:rPr>
              <a:t>Designing </a:t>
            </a:r>
            <a:endParaRPr sz="4200">
              <a:solidFill>
                <a:schemeClr val="lt1"/>
              </a:solidFill>
            </a:endParaRPr>
          </a:p>
          <a:p>
            <a:pPr indent="0" lvl="0" marL="0" rtl="0" algn="ctr">
              <a:spcBef>
                <a:spcPts val="0"/>
              </a:spcBef>
              <a:spcAft>
                <a:spcPts val="0"/>
              </a:spcAft>
              <a:buNone/>
            </a:pPr>
            <a:r>
              <a:rPr lang="en" sz="4200">
                <a:solidFill>
                  <a:schemeClr val="lt1"/>
                </a:solidFill>
              </a:rPr>
              <a:t>Blockchain Governance </a:t>
            </a:r>
            <a:endParaRPr sz="5400"/>
          </a:p>
        </p:txBody>
      </p:sp>
      <p:sp>
        <p:nvSpPr>
          <p:cNvPr id="845" name="Google Shape;845;p144"/>
          <p:cNvSpPr txBox="1"/>
          <p:nvPr>
            <p:ph idx="1" type="subTitle"/>
          </p:nvPr>
        </p:nvSpPr>
        <p:spPr>
          <a:xfrm>
            <a:off x="311700" y="3355225"/>
            <a:ext cx="8520600" cy="109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500">
                <a:latin typeface="Unbounded SemiBold"/>
                <a:ea typeface="Unbounded SemiBold"/>
                <a:cs typeface="Unbounded SemiBold"/>
                <a:sym typeface="Unbounded SemiBold"/>
              </a:rPr>
              <a:t>Lecture 2, 30.05. </a:t>
            </a:r>
            <a:endParaRPr sz="2500">
              <a:latin typeface="Unbounded SemiBold"/>
              <a:ea typeface="Unbounded SemiBold"/>
              <a:cs typeface="Unbounded SemiBold"/>
              <a:sym typeface="Unbounded SemiBold"/>
            </a:endParaRPr>
          </a:p>
          <a:p>
            <a:pPr indent="0" lvl="0" marL="0" rtl="0" algn="ctr">
              <a:spcBef>
                <a:spcPts val="1000"/>
              </a:spcBef>
              <a:spcAft>
                <a:spcPts val="0"/>
              </a:spcAft>
              <a:buNone/>
            </a:pPr>
            <a:r>
              <a:rPr lang="en" sz="1779">
                <a:latin typeface="Unbounded Medium"/>
                <a:ea typeface="Unbounded Medium"/>
                <a:cs typeface="Unbounded Medium"/>
                <a:sym typeface="Unbounded Medium"/>
              </a:rPr>
              <a:t>Tara Merk &amp; Felix Beer</a:t>
            </a:r>
            <a:endParaRPr/>
          </a:p>
        </p:txBody>
      </p:sp>
      <p:pic>
        <p:nvPicPr>
          <p:cNvPr id="846" name="Google Shape;846;p144"/>
          <p:cNvPicPr preferRelativeResize="0"/>
          <p:nvPr/>
        </p:nvPicPr>
        <p:blipFill>
          <a:blip r:embed="rId3">
            <a:alphaModFix/>
          </a:blip>
          <a:stretch>
            <a:fillRect/>
          </a:stretch>
        </p:blipFill>
        <p:spPr>
          <a:xfrm>
            <a:off x="391350" y="602000"/>
            <a:ext cx="1963476" cy="4363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5"/>
          <p:cNvSpPr txBox="1"/>
          <p:nvPr>
            <p:ph type="title"/>
          </p:nvPr>
        </p:nvSpPr>
        <p:spPr>
          <a:xfrm>
            <a:off x="461425" y="244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Agenda</a:t>
            </a:r>
            <a:endParaRPr sz="3600"/>
          </a:p>
        </p:txBody>
      </p:sp>
      <p:sp>
        <p:nvSpPr>
          <p:cNvPr id="852" name="Google Shape;852;p145"/>
          <p:cNvSpPr txBox="1"/>
          <p:nvPr>
            <p:ph idx="1" type="body"/>
          </p:nvPr>
        </p:nvSpPr>
        <p:spPr>
          <a:xfrm>
            <a:off x="4361900" y="1541750"/>
            <a:ext cx="4432200" cy="24966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Clr>
                <a:schemeClr val="lt1"/>
              </a:buClr>
              <a:buSzPts val="1800"/>
              <a:buFont typeface="Unbounded"/>
              <a:buChar char="●"/>
            </a:pPr>
            <a:r>
              <a:rPr lang="en"/>
              <a:t>What is Governance Design?</a:t>
            </a:r>
            <a:endParaRPr/>
          </a:p>
          <a:p>
            <a:pPr indent="-342900" lvl="0" marL="457200" rtl="0" algn="l">
              <a:lnSpc>
                <a:spcPct val="105000"/>
              </a:lnSpc>
              <a:spcBef>
                <a:spcPts val="1000"/>
              </a:spcBef>
              <a:spcAft>
                <a:spcPts val="0"/>
              </a:spcAft>
              <a:buClr>
                <a:schemeClr val="lt1"/>
              </a:buClr>
              <a:buSzPts val="1800"/>
              <a:buFont typeface="Unbounded"/>
              <a:buChar char="●"/>
            </a:pPr>
            <a:r>
              <a:rPr lang="en"/>
              <a:t>Governance Lifecycle</a:t>
            </a:r>
            <a:endParaRPr/>
          </a:p>
          <a:p>
            <a:pPr indent="-342900" lvl="0" marL="457200" rtl="0" algn="l">
              <a:lnSpc>
                <a:spcPct val="105000"/>
              </a:lnSpc>
              <a:spcBef>
                <a:spcPts val="1000"/>
              </a:spcBef>
              <a:spcAft>
                <a:spcPts val="0"/>
              </a:spcAft>
              <a:buClr>
                <a:schemeClr val="lt1"/>
              </a:buClr>
              <a:buSzPts val="1800"/>
              <a:buFont typeface="Unbounded"/>
              <a:buChar char="●"/>
            </a:pPr>
            <a:r>
              <a:rPr lang="en"/>
              <a:t>Governance Cookbook</a:t>
            </a:r>
            <a:endParaRPr/>
          </a:p>
          <a:p>
            <a:pPr indent="-342900" lvl="0" marL="457200" rtl="0" algn="l">
              <a:lnSpc>
                <a:spcPct val="105000"/>
              </a:lnSpc>
              <a:spcBef>
                <a:spcPts val="1000"/>
              </a:spcBef>
              <a:spcAft>
                <a:spcPts val="0"/>
              </a:spcAft>
              <a:buClr>
                <a:schemeClr val="lt1"/>
              </a:buClr>
              <a:buSzPts val="1800"/>
              <a:buFont typeface="Unbounded"/>
              <a:buChar char="●"/>
            </a:pPr>
            <a:r>
              <a:rPr lang="en"/>
              <a:t>Transition Stewardship </a:t>
            </a:r>
            <a:endParaRPr/>
          </a:p>
          <a:p>
            <a:pPr indent="-342900" lvl="0" marL="457200" rtl="0" algn="l">
              <a:lnSpc>
                <a:spcPct val="105000"/>
              </a:lnSpc>
              <a:spcBef>
                <a:spcPts val="1000"/>
              </a:spcBef>
              <a:spcAft>
                <a:spcPts val="1000"/>
              </a:spcAft>
              <a:buClr>
                <a:schemeClr val="lt1"/>
              </a:buClr>
              <a:buSzPts val="1800"/>
              <a:buFont typeface="Unbounded"/>
              <a:buChar char="●"/>
            </a:pPr>
            <a:r>
              <a:rPr lang="en"/>
              <a:t>Q&amp;A </a:t>
            </a:r>
            <a:endParaRPr/>
          </a:p>
        </p:txBody>
      </p:sp>
      <p:cxnSp>
        <p:nvCxnSpPr>
          <p:cNvPr id="853" name="Google Shape;853;p145"/>
          <p:cNvCxnSpPr/>
          <p:nvPr/>
        </p:nvCxnSpPr>
        <p:spPr>
          <a:xfrm>
            <a:off x="3583700" y="2235200"/>
            <a:ext cx="2100" cy="1109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6"/>
          <p:cNvSpPr txBox="1"/>
          <p:nvPr>
            <p:ph type="title"/>
          </p:nvPr>
        </p:nvSpPr>
        <p:spPr>
          <a:xfrm>
            <a:off x="311700" y="215085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0" lang="en">
                <a:solidFill>
                  <a:schemeClr val="lt1"/>
                </a:solidFill>
              </a:rPr>
              <a:t>What is </a:t>
            </a:r>
            <a:r>
              <a:rPr b="0" lang="en">
                <a:solidFill>
                  <a:schemeClr val="lt1"/>
                </a:solidFill>
              </a:rPr>
              <a:t>governance</a:t>
            </a:r>
            <a:r>
              <a:rPr b="0" lang="en">
                <a:solidFill>
                  <a:schemeClr val="lt1"/>
                </a:solidFill>
              </a:rPr>
              <a:t>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What is governance? </a:t>
            </a:r>
            <a:endParaRPr sz="2822"/>
          </a:p>
        </p:txBody>
      </p:sp>
      <p:sp>
        <p:nvSpPr>
          <p:cNvPr id="241" name="Google Shape;241;p48"/>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Governance describes the norms, structures, and processes by which individuals and groups with ongoing relationships bargain about how to make decisions within an </a:t>
            </a:r>
            <a:r>
              <a:rPr lang="en"/>
              <a:t>organisational</a:t>
            </a:r>
            <a:r>
              <a:rPr lang="en"/>
              <a:t> formation — such as a community, market or government” (Bevir, 2012).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i="1" lang="en" sz="1100"/>
              <a:t>Bevir, M. (2012). Governance: A Very Short Introduction. Hampshire, UK: Oxford University Press.</a:t>
            </a:r>
            <a:endParaRPr i="1" sz="11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7"/>
          <p:cNvSpPr txBox="1"/>
          <p:nvPr>
            <p:ph type="title"/>
          </p:nvPr>
        </p:nvSpPr>
        <p:spPr>
          <a:xfrm>
            <a:off x="311700" y="185730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0" lang="en">
                <a:solidFill>
                  <a:schemeClr val="lt1"/>
                </a:solidFill>
              </a:rPr>
              <a:t>Designing in “the wild”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Governance design is a nascent field</a:t>
            </a:r>
            <a:endParaRPr sz="2822"/>
          </a:p>
        </p:txBody>
      </p:sp>
      <p:sp>
        <p:nvSpPr>
          <p:cNvPr id="869" name="Google Shape;869;p14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emerging and rapidly evolving field of research and practice.</a:t>
            </a:r>
            <a:endParaRPr/>
          </a:p>
          <a:p>
            <a:pPr indent="-342900" lvl="0" marL="457200" rtl="0" algn="l">
              <a:spcBef>
                <a:spcPts val="1000"/>
              </a:spcBef>
              <a:spcAft>
                <a:spcPts val="0"/>
              </a:spcAft>
              <a:buSzPts val="1800"/>
              <a:buChar char="●"/>
            </a:pPr>
            <a:r>
              <a:rPr lang="en"/>
              <a:t>Existing theories and models do not fully capture the complexity of designing governance in reality. </a:t>
            </a:r>
            <a:endParaRPr/>
          </a:p>
          <a:p>
            <a:pPr indent="-342900" lvl="0" marL="457200" rtl="0" algn="l">
              <a:spcBef>
                <a:spcPts val="1000"/>
              </a:spcBef>
              <a:spcAft>
                <a:spcPts val="0"/>
              </a:spcAft>
              <a:buSzPts val="1800"/>
              <a:buChar char="●"/>
            </a:pPr>
            <a:r>
              <a:rPr lang="en"/>
              <a:t>Limited precedents, fast-paced technological advancements, and constantly evolving challenges.</a:t>
            </a:r>
            <a:endParaRPr/>
          </a:p>
          <a:p>
            <a:pPr indent="-342900" lvl="0" marL="457200" rtl="0" algn="l">
              <a:spcBef>
                <a:spcPts val="1000"/>
              </a:spcBef>
              <a:spcAft>
                <a:spcPts val="1000"/>
              </a:spcAft>
              <a:buSzPts val="1800"/>
              <a:buChar char="●"/>
            </a:pPr>
            <a:r>
              <a:rPr lang="en"/>
              <a:t>There is no blueprint for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9"/>
          <p:cNvSpPr txBox="1"/>
          <p:nvPr>
            <p:ph type="title"/>
          </p:nvPr>
        </p:nvSpPr>
        <p:spPr>
          <a:xfrm>
            <a:off x="311700" y="185730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0" lang="en">
                <a:solidFill>
                  <a:schemeClr val="lt1"/>
                </a:solidFill>
              </a:rPr>
              <a:t>There are no one-size-fits-all solutions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50"/>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Governance design is experimental </a:t>
            </a:r>
            <a:endParaRPr sz="2822"/>
          </a:p>
        </p:txBody>
      </p:sp>
      <p:sp>
        <p:nvSpPr>
          <p:cNvPr id="880" name="Google Shape;880;p150"/>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 no silver bullets or one-size-fits-all for effective governance solutions. </a:t>
            </a:r>
            <a:endParaRPr sz="2000"/>
          </a:p>
          <a:p>
            <a:pPr indent="-355600" lvl="0" marL="457200" rtl="0" algn="l">
              <a:spcBef>
                <a:spcPts val="1000"/>
              </a:spcBef>
              <a:spcAft>
                <a:spcPts val="0"/>
              </a:spcAft>
              <a:buSzPts val="2000"/>
              <a:buChar char="●"/>
            </a:pPr>
            <a:r>
              <a:rPr lang="en" sz="2000"/>
              <a:t>The design of governance systems is highly context-specific. </a:t>
            </a:r>
            <a:endParaRPr sz="2000"/>
          </a:p>
          <a:p>
            <a:pPr indent="-355600" lvl="0" marL="457200" rtl="0" algn="l">
              <a:spcBef>
                <a:spcPts val="0"/>
              </a:spcBef>
              <a:spcAft>
                <a:spcPts val="0"/>
              </a:spcAft>
              <a:buSzPts val="2000"/>
              <a:buChar char="●"/>
            </a:pPr>
            <a:r>
              <a:rPr lang="en" sz="2000"/>
              <a:t>Constant adaptation and refinement is needed to build effective systems.</a:t>
            </a:r>
            <a:endParaRPr sz="2000"/>
          </a:p>
          <a:p>
            <a:pPr indent="-355600" lvl="0" marL="457200" rtl="0" algn="l">
              <a:spcBef>
                <a:spcPts val="0"/>
              </a:spcBef>
              <a:spcAft>
                <a:spcPts val="0"/>
              </a:spcAft>
              <a:buSzPts val="2000"/>
              <a:buChar char="●"/>
            </a:pPr>
            <a:r>
              <a:rPr lang="en" sz="2000"/>
              <a:t>Governance design requires real-world testing </a:t>
            </a:r>
            <a:endParaRPr sz="2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1"/>
          <p:cNvSpPr txBox="1"/>
          <p:nvPr>
            <p:ph type="title"/>
          </p:nvPr>
        </p:nvSpPr>
        <p:spPr>
          <a:xfrm>
            <a:off x="311700" y="185730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0" lang="en">
                <a:solidFill>
                  <a:schemeClr val="lt1"/>
                </a:solidFill>
              </a:rPr>
              <a:t>Technology is not just for technologists; we need all disciplines involved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5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Governance </a:t>
            </a:r>
            <a:r>
              <a:rPr lang="en" sz="2822"/>
              <a:t>design is</a:t>
            </a:r>
            <a:r>
              <a:rPr lang="en" sz="2822"/>
              <a:t> m</a:t>
            </a:r>
            <a:r>
              <a:rPr lang="en" sz="2822"/>
              <a:t>ultidisciplinary</a:t>
            </a:r>
            <a:endParaRPr sz="2822"/>
          </a:p>
        </p:txBody>
      </p:sp>
      <p:sp>
        <p:nvSpPr>
          <p:cNvPr id="891" name="Google Shape;891;p152"/>
          <p:cNvSpPr/>
          <p:nvPr/>
        </p:nvSpPr>
        <p:spPr>
          <a:xfrm>
            <a:off x="1970325" y="1566700"/>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Economics</a:t>
            </a:r>
            <a:endParaRPr sz="400">
              <a:latin typeface="Unbounded"/>
              <a:ea typeface="Unbounded"/>
              <a:cs typeface="Unbounded"/>
              <a:sym typeface="Unbounded"/>
            </a:endParaRPr>
          </a:p>
          <a:p>
            <a:pPr indent="0" lvl="0" marL="0" rtl="0" algn="ctr">
              <a:spcBef>
                <a:spcPts val="0"/>
              </a:spcBef>
              <a:spcAft>
                <a:spcPts val="0"/>
              </a:spcAft>
              <a:buNone/>
            </a:pPr>
            <a:r>
              <a:rPr lang="en" sz="400">
                <a:latin typeface="Unbounded Light"/>
                <a:ea typeface="Unbounded Light"/>
                <a:cs typeface="Unbounded Light"/>
                <a:sym typeface="Unbounded Light"/>
              </a:rPr>
              <a:t>What are </a:t>
            </a:r>
            <a:r>
              <a:rPr lang="en" sz="400">
                <a:latin typeface="Unbounded Light"/>
                <a:ea typeface="Unbounded Light"/>
                <a:cs typeface="Unbounded Light"/>
                <a:sym typeface="Unbounded Light"/>
              </a:rPr>
              <a:t>the incentives and interests of stakeholders?</a:t>
            </a:r>
            <a:endParaRPr sz="400">
              <a:latin typeface="Unbounded Light"/>
              <a:ea typeface="Unbounded Light"/>
              <a:cs typeface="Unbounded Light"/>
              <a:sym typeface="Unbounded Light"/>
            </a:endParaRPr>
          </a:p>
        </p:txBody>
      </p:sp>
      <p:sp>
        <p:nvSpPr>
          <p:cNvPr id="892" name="Google Shape;892;p152"/>
          <p:cNvSpPr/>
          <p:nvPr/>
        </p:nvSpPr>
        <p:spPr>
          <a:xfrm>
            <a:off x="4001550" y="2302775"/>
            <a:ext cx="1140900" cy="114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50">
                <a:latin typeface="Unbounded Medium"/>
                <a:ea typeface="Unbounded Medium"/>
                <a:cs typeface="Unbounded Medium"/>
                <a:sym typeface="Unbounded Medium"/>
              </a:rPr>
              <a:t>Blockchain</a:t>
            </a:r>
            <a:endParaRPr sz="850">
              <a:latin typeface="Unbounded Medium"/>
              <a:ea typeface="Unbounded Medium"/>
              <a:cs typeface="Unbounded Medium"/>
              <a:sym typeface="Unbounded Medium"/>
            </a:endParaRPr>
          </a:p>
          <a:p>
            <a:pPr indent="0" lvl="0" marL="0" rtl="0" algn="ctr">
              <a:spcBef>
                <a:spcPts val="0"/>
              </a:spcBef>
              <a:spcAft>
                <a:spcPts val="0"/>
              </a:spcAft>
              <a:buNone/>
            </a:pPr>
            <a:r>
              <a:rPr lang="en" sz="850">
                <a:latin typeface="Unbounded Medium"/>
                <a:ea typeface="Unbounded Medium"/>
                <a:cs typeface="Unbounded Medium"/>
                <a:sym typeface="Unbounded Medium"/>
              </a:rPr>
              <a:t>Governance Design</a:t>
            </a:r>
            <a:endParaRPr sz="850">
              <a:latin typeface="Unbounded Medium"/>
              <a:ea typeface="Unbounded Medium"/>
              <a:cs typeface="Unbounded Medium"/>
              <a:sym typeface="Unbounded Medium"/>
            </a:endParaRPr>
          </a:p>
        </p:txBody>
      </p:sp>
      <p:sp>
        <p:nvSpPr>
          <p:cNvPr id="893" name="Google Shape;893;p152"/>
          <p:cNvSpPr/>
          <p:nvPr/>
        </p:nvSpPr>
        <p:spPr>
          <a:xfrm>
            <a:off x="6241875" y="1566700"/>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Computer</a:t>
            </a:r>
            <a:endParaRPr sz="400">
              <a:latin typeface="Unbounded"/>
              <a:ea typeface="Unbounded"/>
              <a:cs typeface="Unbounded"/>
              <a:sym typeface="Unbounded"/>
            </a:endParaRPr>
          </a:p>
          <a:p>
            <a:pPr indent="0" lvl="0" marL="0" rtl="0" algn="ctr">
              <a:spcBef>
                <a:spcPts val="0"/>
              </a:spcBef>
              <a:spcAft>
                <a:spcPts val="0"/>
              </a:spcAft>
              <a:buNone/>
            </a:pPr>
            <a:r>
              <a:rPr lang="en" sz="400">
                <a:latin typeface="Unbounded"/>
                <a:ea typeface="Unbounded"/>
                <a:cs typeface="Unbounded"/>
                <a:sym typeface="Unbounded"/>
              </a:rPr>
              <a:t>Science</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How to code on-chain mechanisms?</a:t>
            </a:r>
            <a:endParaRPr sz="400">
              <a:latin typeface="Unbounded"/>
              <a:ea typeface="Unbounded"/>
              <a:cs typeface="Unbounded"/>
              <a:sym typeface="Unbounded"/>
            </a:endParaRPr>
          </a:p>
        </p:txBody>
      </p:sp>
      <p:sp>
        <p:nvSpPr>
          <p:cNvPr id="894" name="Google Shape;894;p152"/>
          <p:cNvSpPr/>
          <p:nvPr/>
        </p:nvSpPr>
        <p:spPr>
          <a:xfrm>
            <a:off x="7722550" y="2105850"/>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Law</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How to ensure compliance with existing regulations?</a:t>
            </a:r>
            <a:endParaRPr sz="400">
              <a:latin typeface="Unbounded"/>
              <a:ea typeface="Unbounded"/>
              <a:cs typeface="Unbounded"/>
              <a:sym typeface="Unbounded"/>
            </a:endParaRPr>
          </a:p>
        </p:txBody>
      </p:sp>
      <p:sp>
        <p:nvSpPr>
          <p:cNvPr id="895" name="Google Shape;895;p152"/>
          <p:cNvSpPr/>
          <p:nvPr/>
        </p:nvSpPr>
        <p:spPr>
          <a:xfrm>
            <a:off x="5017650" y="3771275"/>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Sociology</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How to understand the impact of blockchains on social systems?</a:t>
            </a:r>
            <a:endParaRPr sz="400">
              <a:latin typeface="Unbounded"/>
              <a:ea typeface="Unbounded"/>
              <a:cs typeface="Unbounded"/>
              <a:sym typeface="Unbounded"/>
            </a:endParaRPr>
          </a:p>
        </p:txBody>
      </p:sp>
      <p:sp>
        <p:nvSpPr>
          <p:cNvPr id="896" name="Google Shape;896;p152"/>
          <p:cNvSpPr/>
          <p:nvPr/>
        </p:nvSpPr>
        <p:spPr>
          <a:xfrm>
            <a:off x="3201150" y="3771275"/>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Political</a:t>
            </a:r>
            <a:endParaRPr sz="400">
              <a:latin typeface="Unbounded"/>
              <a:ea typeface="Unbounded"/>
              <a:cs typeface="Unbounded"/>
              <a:sym typeface="Unbounded"/>
            </a:endParaRPr>
          </a:p>
          <a:p>
            <a:pPr indent="0" lvl="0" marL="0" rtl="0" algn="ctr">
              <a:spcBef>
                <a:spcPts val="0"/>
              </a:spcBef>
              <a:spcAft>
                <a:spcPts val="0"/>
              </a:spcAft>
              <a:buNone/>
            </a:pPr>
            <a:r>
              <a:rPr lang="en" sz="400">
                <a:latin typeface="Unbounded"/>
                <a:ea typeface="Unbounded"/>
                <a:cs typeface="Unbounded"/>
                <a:sym typeface="Unbounded"/>
              </a:rPr>
              <a:t>Science</a:t>
            </a:r>
            <a:endParaRPr sz="400">
              <a:latin typeface="Unbounded"/>
              <a:ea typeface="Unbounded"/>
              <a:cs typeface="Unbounded"/>
              <a:sym typeface="Unbounded"/>
            </a:endParaRPr>
          </a:p>
          <a:p>
            <a:pPr indent="0" lvl="0" marL="0" rtl="0" algn="ctr">
              <a:spcBef>
                <a:spcPts val="0"/>
              </a:spcBef>
              <a:spcAft>
                <a:spcPts val="0"/>
              </a:spcAft>
              <a:buNone/>
            </a:pPr>
            <a:r>
              <a:rPr lang="en" sz="400">
                <a:latin typeface="Unbounded Light"/>
                <a:ea typeface="Unbounded Light"/>
                <a:cs typeface="Unbounded Light"/>
                <a:sym typeface="Unbounded Light"/>
              </a:rPr>
              <a:t>How to assess and navigate the policy implications of a blockchain?</a:t>
            </a:r>
            <a:endParaRPr sz="400">
              <a:latin typeface="Unbounded Light"/>
              <a:ea typeface="Unbounded Light"/>
              <a:cs typeface="Unbounded Light"/>
              <a:sym typeface="Unbounded Light"/>
            </a:endParaRPr>
          </a:p>
        </p:txBody>
      </p:sp>
      <p:sp>
        <p:nvSpPr>
          <p:cNvPr id="897" name="Google Shape;897;p152"/>
          <p:cNvSpPr/>
          <p:nvPr/>
        </p:nvSpPr>
        <p:spPr>
          <a:xfrm>
            <a:off x="1632288" y="3017025"/>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Environmental Studies</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What  is the environmental impact of a blockchain?</a:t>
            </a:r>
            <a:endParaRPr sz="400">
              <a:latin typeface="Unbounded"/>
              <a:ea typeface="Unbounded"/>
              <a:cs typeface="Unbounded"/>
              <a:sym typeface="Unbounded"/>
            </a:endParaRPr>
          </a:p>
        </p:txBody>
      </p:sp>
      <p:sp>
        <p:nvSpPr>
          <p:cNvPr id="898" name="Google Shape;898;p152"/>
          <p:cNvSpPr/>
          <p:nvPr/>
        </p:nvSpPr>
        <p:spPr>
          <a:xfrm>
            <a:off x="489638" y="2105850"/>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Community</a:t>
            </a:r>
            <a:endParaRPr sz="400">
              <a:latin typeface="Unbounded"/>
              <a:ea typeface="Unbounded"/>
              <a:cs typeface="Unbounded"/>
              <a:sym typeface="Unbounded"/>
            </a:endParaRPr>
          </a:p>
          <a:p>
            <a:pPr indent="0" lvl="0" marL="0" rtl="0" algn="ctr">
              <a:spcBef>
                <a:spcPts val="0"/>
              </a:spcBef>
              <a:spcAft>
                <a:spcPts val="0"/>
              </a:spcAft>
              <a:buNone/>
            </a:pPr>
            <a:r>
              <a:rPr lang="en" sz="400">
                <a:latin typeface="Unbounded"/>
                <a:ea typeface="Unbounded"/>
                <a:cs typeface="Unbounded"/>
                <a:sym typeface="Unbounded"/>
              </a:rPr>
              <a:t>Management</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How to engage and represent stakeholders?</a:t>
            </a:r>
            <a:endParaRPr sz="400">
              <a:latin typeface="Unbounded"/>
              <a:ea typeface="Unbounded"/>
              <a:cs typeface="Unbounded"/>
              <a:sym typeface="Unbounded"/>
            </a:endParaRPr>
          </a:p>
        </p:txBody>
      </p:sp>
      <p:sp>
        <p:nvSpPr>
          <p:cNvPr id="899" name="Google Shape;899;p152"/>
          <p:cNvSpPr/>
          <p:nvPr/>
        </p:nvSpPr>
        <p:spPr>
          <a:xfrm>
            <a:off x="6579888" y="3017025"/>
            <a:ext cx="931800" cy="93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
                <a:latin typeface="Unbounded"/>
                <a:ea typeface="Unbounded"/>
                <a:cs typeface="Unbounded"/>
                <a:sym typeface="Unbounded"/>
              </a:rPr>
              <a:t>Cybernetics</a:t>
            </a:r>
            <a:endParaRPr sz="400">
              <a:latin typeface="Unbounded"/>
              <a:ea typeface="Unbounded"/>
              <a:cs typeface="Unbounded"/>
              <a:sym typeface="Unbounded"/>
            </a:endParaRPr>
          </a:p>
          <a:p>
            <a:pPr indent="0" lvl="0" marL="0" rtl="0" algn="ctr">
              <a:spcBef>
                <a:spcPts val="0"/>
              </a:spcBef>
              <a:spcAft>
                <a:spcPts val="0"/>
              </a:spcAft>
              <a:buNone/>
            </a:pPr>
            <a:r>
              <a:rPr lang="en" sz="400">
                <a:solidFill>
                  <a:schemeClr val="dk1"/>
                </a:solidFill>
                <a:latin typeface="Unbounded Light"/>
                <a:ea typeface="Unbounded Light"/>
                <a:cs typeface="Unbounded Light"/>
                <a:sym typeface="Unbounded Light"/>
              </a:rPr>
              <a:t>How to develop and integrate feedback loops?</a:t>
            </a:r>
            <a:endParaRPr sz="400">
              <a:latin typeface="Unbounded"/>
              <a:ea typeface="Unbounded"/>
              <a:cs typeface="Unbounded"/>
              <a:sym typeface="Unbounded"/>
            </a:endParaRPr>
          </a:p>
        </p:txBody>
      </p:sp>
      <p:cxnSp>
        <p:nvCxnSpPr>
          <p:cNvPr id="900" name="Google Shape;900;p152"/>
          <p:cNvCxnSpPr/>
          <p:nvPr/>
        </p:nvCxnSpPr>
        <p:spPr>
          <a:xfrm>
            <a:off x="2847650" y="2072825"/>
            <a:ext cx="1111500" cy="378900"/>
          </a:xfrm>
          <a:prstGeom prst="straightConnector1">
            <a:avLst/>
          </a:prstGeom>
          <a:noFill/>
          <a:ln cap="flat" cmpd="sng" w="9525">
            <a:solidFill>
              <a:schemeClr val="lt1"/>
            </a:solidFill>
            <a:prstDash val="solid"/>
            <a:round/>
            <a:headEnd len="med" w="med" type="none"/>
            <a:tailEnd len="med" w="med" type="triangle"/>
          </a:ln>
        </p:spPr>
      </p:cxnSp>
      <p:cxnSp>
        <p:nvCxnSpPr>
          <p:cNvPr id="901" name="Google Shape;901;p152"/>
          <p:cNvCxnSpPr/>
          <p:nvPr/>
        </p:nvCxnSpPr>
        <p:spPr>
          <a:xfrm>
            <a:off x="1421550" y="2571725"/>
            <a:ext cx="2430000" cy="211200"/>
          </a:xfrm>
          <a:prstGeom prst="straightConnector1">
            <a:avLst/>
          </a:prstGeom>
          <a:noFill/>
          <a:ln cap="flat" cmpd="sng" w="9525">
            <a:solidFill>
              <a:schemeClr val="lt1"/>
            </a:solidFill>
            <a:prstDash val="solid"/>
            <a:round/>
            <a:headEnd len="med" w="med" type="none"/>
            <a:tailEnd len="med" w="med" type="triangle"/>
          </a:ln>
        </p:spPr>
      </p:cxnSp>
      <p:cxnSp>
        <p:nvCxnSpPr>
          <p:cNvPr id="902" name="Google Shape;902;p152"/>
          <p:cNvCxnSpPr/>
          <p:nvPr/>
        </p:nvCxnSpPr>
        <p:spPr>
          <a:xfrm flipH="1" rot="10800000">
            <a:off x="2559325" y="3047900"/>
            <a:ext cx="1358400" cy="240300"/>
          </a:xfrm>
          <a:prstGeom prst="straightConnector1">
            <a:avLst/>
          </a:prstGeom>
          <a:noFill/>
          <a:ln cap="flat" cmpd="sng" w="9525">
            <a:solidFill>
              <a:schemeClr val="lt1"/>
            </a:solidFill>
            <a:prstDash val="solid"/>
            <a:round/>
            <a:headEnd len="med" w="med" type="none"/>
            <a:tailEnd len="med" w="med" type="triangle"/>
          </a:ln>
        </p:spPr>
      </p:cxnSp>
      <p:cxnSp>
        <p:nvCxnSpPr>
          <p:cNvPr id="903" name="Google Shape;903;p152"/>
          <p:cNvCxnSpPr/>
          <p:nvPr/>
        </p:nvCxnSpPr>
        <p:spPr>
          <a:xfrm flipH="1" rot="10800000">
            <a:off x="3868054" y="3478809"/>
            <a:ext cx="264900" cy="449100"/>
          </a:xfrm>
          <a:prstGeom prst="straightConnector1">
            <a:avLst/>
          </a:prstGeom>
          <a:noFill/>
          <a:ln cap="flat" cmpd="sng" w="9525">
            <a:solidFill>
              <a:schemeClr val="lt1"/>
            </a:solidFill>
            <a:prstDash val="solid"/>
            <a:round/>
            <a:headEnd len="med" w="med" type="none"/>
            <a:tailEnd len="med" w="med" type="triangle"/>
          </a:ln>
        </p:spPr>
      </p:cxnSp>
      <p:cxnSp>
        <p:nvCxnSpPr>
          <p:cNvPr id="904" name="Google Shape;904;p152"/>
          <p:cNvCxnSpPr/>
          <p:nvPr/>
        </p:nvCxnSpPr>
        <p:spPr>
          <a:xfrm rot="10800000">
            <a:off x="5017654" y="3470409"/>
            <a:ext cx="318000" cy="465900"/>
          </a:xfrm>
          <a:prstGeom prst="straightConnector1">
            <a:avLst/>
          </a:prstGeom>
          <a:noFill/>
          <a:ln cap="flat" cmpd="sng" w="9525">
            <a:solidFill>
              <a:schemeClr val="lt1"/>
            </a:solidFill>
            <a:prstDash val="solid"/>
            <a:round/>
            <a:headEnd len="med" w="med" type="none"/>
            <a:tailEnd len="med" w="med" type="triangle"/>
          </a:ln>
        </p:spPr>
      </p:cxnSp>
      <p:cxnSp>
        <p:nvCxnSpPr>
          <p:cNvPr id="905" name="Google Shape;905;p152"/>
          <p:cNvCxnSpPr/>
          <p:nvPr/>
        </p:nvCxnSpPr>
        <p:spPr>
          <a:xfrm rot="10800000">
            <a:off x="5197550" y="3047950"/>
            <a:ext cx="1403700" cy="256800"/>
          </a:xfrm>
          <a:prstGeom prst="straightConnector1">
            <a:avLst/>
          </a:prstGeom>
          <a:noFill/>
          <a:ln cap="flat" cmpd="sng" w="9525">
            <a:solidFill>
              <a:schemeClr val="lt1"/>
            </a:solidFill>
            <a:prstDash val="solid"/>
            <a:round/>
            <a:headEnd len="med" w="med" type="none"/>
            <a:tailEnd len="med" w="med" type="triangle"/>
          </a:ln>
        </p:spPr>
      </p:cxnSp>
      <p:cxnSp>
        <p:nvCxnSpPr>
          <p:cNvPr id="906" name="Google Shape;906;p152"/>
          <p:cNvCxnSpPr>
            <a:stCxn id="894" idx="2"/>
          </p:cNvCxnSpPr>
          <p:nvPr/>
        </p:nvCxnSpPr>
        <p:spPr>
          <a:xfrm flipH="1">
            <a:off x="5226250" y="2571750"/>
            <a:ext cx="2496300" cy="211200"/>
          </a:xfrm>
          <a:prstGeom prst="straightConnector1">
            <a:avLst/>
          </a:prstGeom>
          <a:noFill/>
          <a:ln cap="flat" cmpd="sng" w="9525">
            <a:solidFill>
              <a:schemeClr val="lt1"/>
            </a:solidFill>
            <a:prstDash val="solid"/>
            <a:round/>
            <a:headEnd len="med" w="med" type="none"/>
            <a:tailEnd len="med" w="med" type="triangle"/>
          </a:ln>
        </p:spPr>
      </p:cxnSp>
      <p:cxnSp>
        <p:nvCxnSpPr>
          <p:cNvPr id="907" name="Google Shape;907;p152"/>
          <p:cNvCxnSpPr/>
          <p:nvPr/>
        </p:nvCxnSpPr>
        <p:spPr>
          <a:xfrm flipH="1">
            <a:off x="5209850" y="2143175"/>
            <a:ext cx="1091400" cy="2919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3"/>
          <p:cNvSpPr txBox="1"/>
          <p:nvPr>
            <p:ph type="title"/>
          </p:nvPr>
        </p:nvSpPr>
        <p:spPr>
          <a:xfrm>
            <a:off x="311700" y="185730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t>How to get started?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Seven ways to start your journey</a:t>
            </a:r>
            <a:endParaRPr sz="2822"/>
          </a:p>
        </p:txBody>
      </p:sp>
      <p:sp>
        <p:nvSpPr>
          <p:cNvPr id="918" name="Google Shape;918;p154"/>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Make governance a priority.</a:t>
            </a:r>
            <a:endParaRPr/>
          </a:p>
          <a:p>
            <a:pPr indent="-342900" lvl="0" marL="457200" rtl="0" algn="l">
              <a:spcBef>
                <a:spcPts val="500"/>
              </a:spcBef>
              <a:spcAft>
                <a:spcPts val="0"/>
              </a:spcAft>
              <a:buSzPts val="1800"/>
              <a:buAutoNum type="arabicPeriod"/>
            </a:pPr>
            <a:r>
              <a:rPr lang="en"/>
              <a:t>Don’t overthink, get started: There is no right or wrong; only proactive and reactive design. </a:t>
            </a:r>
            <a:endParaRPr/>
          </a:p>
          <a:p>
            <a:pPr indent="-342900" lvl="0" marL="457200" rtl="0" algn="l">
              <a:spcBef>
                <a:spcPts val="500"/>
              </a:spcBef>
              <a:spcAft>
                <a:spcPts val="0"/>
              </a:spcAft>
              <a:buSzPts val="1800"/>
              <a:buAutoNum type="arabicPeriod"/>
            </a:pPr>
            <a:r>
              <a:rPr lang="en"/>
              <a:t>Get familiar with research and best practices but don’t get lost. </a:t>
            </a:r>
            <a:endParaRPr/>
          </a:p>
          <a:p>
            <a:pPr indent="-342900" lvl="0" marL="457200" rtl="0" algn="l">
              <a:spcBef>
                <a:spcPts val="500"/>
              </a:spcBef>
              <a:spcAft>
                <a:spcPts val="0"/>
              </a:spcAft>
              <a:buSzPts val="1800"/>
              <a:buAutoNum type="arabicPeriod"/>
            </a:pPr>
            <a:r>
              <a:rPr lang="en"/>
              <a:t>Develop a vision with clear goals and objectives. </a:t>
            </a:r>
            <a:endParaRPr/>
          </a:p>
          <a:p>
            <a:pPr indent="-342900" lvl="0" marL="457200" rtl="0" algn="l">
              <a:spcBef>
                <a:spcPts val="500"/>
              </a:spcBef>
              <a:spcAft>
                <a:spcPts val="0"/>
              </a:spcAft>
              <a:buSzPts val="1800"/>
              <a:buAutoNum type="arabicPeriod"/>
            </a:pPr>
            <a:r>
              <a:rPr lang="en"/>
              <a:t>Innovate through iterative action-learning cycles.</a:t>
            </a:r>
            <a:endParaRPr/>
          </a:p>
          <a:p>
            <a:pPr indent="-342900" lvl="0" marL="457200" rtl="0" algn="l">
              <a:spcBef>
                <a:spcPts val="500"/>
              </a:spcBef>
              <a:spcAft>
                <a:spcPts val="0"/>
              </a:spcAft>
              <a:buSzPts val="1800"/>
              <a:buAutoNum type="arabicPeriod"/>
            </a:pPr>
            <a:r>
              <a:rPr lang="en"/>
              <a:t>Design not only for but with the community. </a:t>
            </a:r>
            <a:endParaRPr/>
          </a:p>
          <a:p>
            <a:pPr indent="-342900" lvl="0" marL="457200" rtl="0" algn="l">
              <a:spcBef>
                <a:spcPts val="500"/>
              </a:spcBef>
              <a:spcAft>
                <a:spcPts val="500"/>
              </a:spcAft>
              <a:buSzPts val="1800"/>
              <a:buAutoNum type="arabicPeriod"/>
            </a:pPr>
            <a:r>
              <a:rPr lang="en"/>
              <a:t>Collaborate with other projects, disciplines and sectors.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311700" y="2150850"/>
            <a:ext cx="8520600" cy="142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t>The lifecycle perspective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The governance lifecycle model</a:t>
            </a:r>
            <a:endParaRPr sz="2822"/>
          </a:p>
        </p:txBody>
      </p:sp>
      <p:sp>
        <p:nvSpPr>
          <p:cNvPr id="929" name="Google Shape;929;p156"/>
          <p:cNvSpPr txBox="1"/>
          <p:nvPr>
            <p:ph idx="1" type="body"/>
          </p:nvPr>
        </p:nvSpPr>
        <p:spPr>
          <a:xfrm>
            <a:off x="311700" y="1503675"/>
            <a:ext cx="49491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strategic</a:t>
            </a:r>
            <a:r>
              <a:rPr lang="en"/>
              <a:t> framework for structuring governance innovation in distinct phases.</a:t>
            </a:r>
            <a:endParaRPr/>
          </a:p>
          <a:p>
            <a:pPr indent="-342900" lvl="0" marL="457200" rtl="0" algn="l">
              <a:spcBef>
                <a:spcPts val="2000"/>
              </a:spcBef>
              <a:spcAft>
                <a:spcPts val="0"/>
              </a:spcAft>
              <a:buSzPts val="1800"/>
              <a:buChar char="●"/>
            </a:pPr>
            <a:r>
              <a:rPr lang="en"/>
              <a:t>A lens </a:t>
            </a:r>
            <a:r>
              <a:rPr lang="en"/>
              <a:t>similar</a:t>
            </a:r>
            <a:r>
              <a:rPr lang="en"/>
              <a:t> to agile product management. </a:t>
            </a:r>
            <a:endParaRPr/>
          </a:p>
          <a:p>
            <a:pPr indent="-342900" lvl="0" marL="457200" rtl="0" algn="l">
              <a:spcBef>
                <a:spcPts val="2000"/>
              </a:spcBef>
              <a:spcAft>
                <a:spcPts val="2000"/>
              </a:spcAft>
              <a:buSzPts val="1800"/>
              <a:buChar char="●"/>
            </a:pPr>
            <a:r>
              <a:rPr lang="en"/>
              <a:t>An iterative approach focused on continuous evaluation and improvement. </a:t>
            </a:r>
            <a:endParaRPr/>
          </a:p>
        </p:txBody>
      </p:sp>
      <p:pic>
        <p:nvPicPr>
          <p:cNvPr id="930" name="Google Shape;930;p156"/>
          <p:cNvPicPr preferRelativeResize="0"/>
          <p:nvPr/>
        </p:nvPicPr>
        <p:blipFill rotWithShape="1">
          <a:blip r:embed="rId3">
            <a:alphaModFix/>
          </a:blip>
          <a:srcRect b="5188" l="4594" r="4603" t="10713"/>
          <a:stretch/>
        </p:blipFill>
        <p:spPr>
          <a:xfrm>
            <a:off x="5378050" y="1503675"/>
            <a:ext cx="2917500" cy="2702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Governance shapes </a:t>
            </a:r>
            <a:endParaRPr/>
          </a:p>
          <a:p>
            <a:pPr indent="0" lvl="0" marL="0" rtl="0" algn="ctr">
              <a:spcBef>
                <a:spcPts val="0"/>
              </a:spcBef>
              <a:spcAft>
                <a:spcPts val="0"/>
              </a:spcAft>
              <a:buNone/>
            </a:pPr>
            <a:r>
              <a:rPr lang="en"/>
              <a:t>political systems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7"/>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The</a:t>
            </a:r>
            <a:r>
              <a:rPr lang="en" sz="2822"/>
              <a:t> six lifecycle stages  </a:t>
            </a:r>
            <a:endParaRPr sz="2822"/>
          </a:p>
        </p:txBody>
      </p:sp>
      <p:sp>
        <p:nvSpPr>
          <p:cNvPr id="936" name="Google Shape;936;p157"/>
          <p:cNvSpPr txBox="1"/>
          <p:nvPr>
            <p:ph idx="1" type="body"/>
          </p:nvPr>
        </p:nvSpPr>
        <p:spPr>
          <a:xfrm>
            <a:off x="311700" y="1503675"/>
            <a:ext cx="46722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Define </a:t>
            </a:r>
            <a:endParaRPr/>
          </a:p>
          <a:p>
            <a:pPr indent="-342900" lvl="0" marL="457200" rtl="0" algn="l">
              <a:spcBef>
                <a:spcPts val="1000"/>
              </a:spcBef>
              <a:spcAft>
                <a:spcPts val="0"/>
              </a:spcAft>
              <a:buSzPts val="1800"/>
              <a:buAutoNum type="arabicPeriod"/>
            </a:pPr>
            <a:r>
              <a:rPr lang="en"/>
              <a:t>Design </a:t>
            </a:r>
            <a:endParaRPr/>
          </a:p>
          <a:p>
            <a:pPr indent="-342900" lvl="0" marL="457200" rtl="0" algn="l">
              <a:spcBef>
                <a:spcPts val="1000"/>
              </a:spcBef>
              <a:spcAft>
                <a:spcPts val="0"/>
              </a:spcAft>
              <a:buSzPts val="1800"/>
              <a:buAutoNum type="arabicPeriod"/>
            </a:pPr>
            <a:r>
              <a:rPr lang="en"/>
              <a:t>Build </a:t>
            </a:r>
            <a:endParaRPr/>
          </a:p>
          <a:p>
            <a:pPr indent="-342900" lvl="0" marL="457200" rtl="0" algn="l">
              <a:spcBef>
                <a:spcPts val="1000"/>
              </a:spcBef>
              <a:spcAft>
                <a:spcPts val="0"/>
              </a:spcAft>
              <a:buSzPts val="1800"/>
              <a:buAutoNum type="arabicPeriod"/>
            </a:pPr>
            <a:r>
              <a:rPr lang="en"/>
              <a:t>Transition </a:t>
            </a:r>
            <a:endParaRPr/>
          </a:p>
          <a:p>
            <a:pPr indent="-342900" lvl="0" marL="457200" rtl="0" algn="l">
              <a:spcBef>
                <a:spcPts val="1000"/>
              </a:spcBef>
              <a:spcAft>
                <a:spcPts val="0"/>
              </a:spcAft>
              <a:buSzPts val="1800"/>
              <a:buAutoNum type="arabicPeriod"/>
            </a:pPr>
            <a:r>
              <a:rPr lang="en"/>
              <a:t>Measure </a:t>
            </a:r>
            <a:endParaRPr/>
          </a:p>
          <a:p>
            <a:pPr indent="-342900" lvl="0" marL="457200" rtl="0" algn="l">
              <a:spcBef>
                <a:spcPts val="1000"/>
              </a:spcBef>
              <a:spcAft>
                <a:spcPts val="1000"/>
              </a:spcAft>
              <a:buSzPts val="1800"/>
              <a:buAutoNum type="arabicPeriod"/>
            </a:pPr>
            <a:r>
              <a:rPr lang="en"/>
              <a:t>Upgrade </a:t>
            </a:r>
            <a:endParaRPr/>
          </a:p>
        </p:txBody>
      </p:sp>
      <p:pic>
        <p:nvPicPr>
          <p:cNvPr id="937" name="Google Shape;937;p157"/>
          <p:cNvPicPr preferRelativeResize="0"/>
          <p:nvPr/>
        </p:nvPicPr>
        <p:blipFill rotWithShape="1">
          <a:blip r:embed="rId3">
            <a:alphaModFix/>
          </a:blip>
          <a:srcRect b="5188" l="4594" r="4603" t="10713"/>
          <a:stretch/>
        </p:blipFill>
        <p:spPr>
          <a:xfrm>
            <a:off x="5378050" y="1503675"/>
            <a:ext cx="2917500" cy="2702400"/>
          </a:xfrm>
          <a:prstGeom prst="ellipse">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a:t>
            </a:r>
            <a:r>
              <a:rPr lang="en"/>
              <a:t>Define the vision    </a:t>
            </a:r>
            <a:endParaRPr/>
          </a:p>
        </p:txBody>
      </p:sp>
      <p:sp>
        <p:nvSpPr>
          <p:cNvPr id="943" name="Google Shape;943;p15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b="1" lang="en"/>
              <a:t>Develop a purpose: </a:t>
            </a:r>
            <a:r>
              <a:rPr lang="en"/>
              <a:t>Establish clear goals and objectives that governance needs to achieve.</a:t>
            </a:r>
            <a:endParaRPr/>
          </a:p>
          <a:p>
            <a:pPr indent="-342900" lvl="0" marL="457200" rtl="0" algn="l">
              <a:spcBef>
                <a:spcPts val="1000"/>
              </a:spcBef>
              <a:spcAft>
                <a:spcPts val="0"/>
              </a:spcAft>
              <a:buSzPts val="1800"/>
              <a:buFont typeface="Arial"/>
              <a:buChar char="●"/>
            </a:pPr>
            <a:r>
              <a:rPr b="1" lang="en"/>
              <a:t>Identify stakeholders</a:t>
            </a:r>
            <a:r>
              <a:rPr lang="en"/>
              <a:t>: Map out all relevant stakeholders and define their roles and responsibilities. </a:t>
            </a:r>
            <a:endParaRPr/>
          </a:p>
          <a:p>
            <a:pPr indent="-342900" lvl="0" marL="457200" rtl="0" algn="l">
              <a:spcBef>
                <a:spcPts val="1200"/>
              </a:spcBef>
              <a:spcAft>
                <a:spcPts val="1000"/>
              </a:spcAft>
              <a:buSzPts val="1800"/>
              <a:buFont typeface="Arial"/>
              <a:buChar char="●"/>
            </a:pPr>
            <a:r>
              <a:rPr b="1" lang="en"/>
              <a:t>Establish a design framework</a:t>
            </a:r>
            <a:r>
              <a:rPr lang="en"/>
              <a:t>: Create the foundational governance primitives, principles, and protocols.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9"/>
          <p:cNvSpPr txBox="1"/>
          <p:nvPr>
            <p:ph idx="4294967295"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  </a:t>
            </a:r>
            <a:r>
              <a:rPr lang="en">
                <a:solidFill>
                  <a:schemeClr val="lt1"/>
                </a:solidFill>
              </a:rPr>
              <a:t>D</a:t>
            </a:r>
            <a:r>
              <a:rPr lang="en"/>
              <a:t>esign the intervention   </a:t>
            </a:r>
            <a:endParaRPr/>
          </a:p>
        </p:txBody>
      </p:sp>
      <p:sp>
        <p:nvSpPr>
          <p:cNvPr id="949" name="Google Shape;949;p159"/>
          <p:cNvSpPr txBox="1"/>
          <p:nvPr>
            <p:ph idx="4294967295"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Draft a strategic roadmap:</a:t>
            </a:r>
            <a:r>
              <a:rPr lang="en"/>
              <a:t> Develop a step-by-step plan for the design and deployment of the governance intervention.</a:t>
            </a:r>
            <a:endParaRPr/>
          </a:p>
          <a:p>
            <a:pPr indent="-342900" lvl="0" marL="457200" rtl="0" algn="l">
              <a:spcBef>
                <a:spcPts val="1000"/>
              </a:spcBef>
              <a:spcAft>
                <a:spcPts val="0"/>
              </a:spcAft>
              <a:buSzPts val="1800"/>
              <a:buChar char="●"/>
            </a:pPr>
            <a:r>
              <a:rPr b="1" lang="en"/>
              <a:t>Allocate resources: </a:t>
            </a:r>
            <a:r>
              <a:rPr lang="en"/>
              <a:t>Assess essential resources, including </a:t>
            </a:r>
            <a:r>
              <a:rPr lang="en"/>
              <a:t>personnel and </a:t>
            </a:r>
            <a:r>
              <a:rPr lang="en"/>
              <a:t>technology, to support the governance implementation.</a:t>
            </a:r>
            <a:endParaRPr/>
          </a:p>
          <a:p>
            <a:pPr indent="-342900" lvl="0" marL="457200" rtl="0" algn="l">
              <a:spcBef>
                <a:spcPts val="1000"/>
              </a:spcBef>
              <a:spcAft>
                <a:spcPts val="1000"/>
              </a:spcAft>
              <a:buSzPts val="1800"/>
              <a:buChar char="●"/>
            </a:pPr>
            <a:r>
              <a:rPr b="1" lang="en"/>
              <a:t>Handle legal considerations:</a:t>
            </a:r>
            <a:r>
              <a:rPr lang="en"/>
              <a:t> Identify and navigate regulatory and compliance requirements.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0"/>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Build</a:t>
            </a:r>
            <a:r>
              <a:rPr lang="en"/>
              <a:t> the right mechanism </a:t>
            </a:r>
            <a:endParaRPr/>
          </a:p>
        </p:txBody>
      </p:sp>
      <p:sp>
        <p:nvSpPr>
          <p:cNvPr id="955" name="Google Shape;955;p160"/>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b="1" lang="en"/>
              <a:t>Prototype and test mechanisms</a:t>
            </a:r>
            <a:r>
              <a:rPr lang="en"/>
              <a:t>: Iterate mechanism designs to ensure they meet defined objectives.</a:t>
            </a:r>
            <a:endParaRPr/>
          </a:p>
          <a:p>
            <a:pPr indent="-342900" lvl="0" marL="457200" rtl="0" algn="l">
              <a:spcBef>
                <a:spcPts val="1000"/>
              </a:spcBef>
              <a:spcAft>
                <a:spcPts val="0"/>
              </a:spcAft>
              <a:buSzPts val="1800"/>
              <a:buFont typeface="Arial"/>
              <a:buChar char="●"/>
            </a:pPr>
            <a:r>
              <a:rPr b="1" lang="en"/>
              <a:t>Involve community</a:t>
            </a:r>
            <a:r>
              <a:rPr lang="en"/>
              <a:t>: Foster active community participation to gather feedback and refine prototype.</a:t>
            </a:r>
            <a:endParaRPr b="1"/>
          </a:p>
          <a:p>
            <a:pPr indent="-387350" lvl="0" marL="457200" rtl="0" algn="l">
              <a:spcBef>
                <a:spcPts val="1000"/>
              </a:spcBef>
              <a:spcAft>
                <a:spcPts val="1000"/>
              </a:spcAft>
              <a:buSzPts val="2500"/>
              <a:buChar char="●"/>
            </a:pPr>
            <a:r>
              <a:rPr b="1" lang="en"/>
              <a:t>Deploy governance mechanism</a:t>
            </a:r>
            <a:r>
              <a:rPr lang="en"/>
              <a:t>: </a:t>
            </a:r>
            <a:r>
              <a:rPr lang="en"/>
              <a:t>Set up necessary technological and organizational infrastructures. </a:t>
            </a:r>
            <a:endParaRPr sz="25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1"/>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Manage the transition </a:t>
            </a:r>
            <a:endParaRPr/>
          </a:p>
        </p:txBody>
      </p:sp>
      <p:sp>
        <p:nvSpPr>
          <p:cNvPr id="961" name="Google Shape;961;p161"/>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b="1" lang="en"/>
              <a:t>Initiate Cultural Change</a:t>
            </a:r>
            <a:r>
              <a:rPr lang="en"/>
              <a:t>: Enable cultural and organizational adjustments required to adopt new governance mechanism.</a:t>
            </a:r>
            <a:endParaRPr/>
          </a:p>
          <a:p>
            <a:pPr indent="-342900" lvl="0" marL="457200" rtl="0" algn="l">
              <a:spcBef>
                <a:spcPts val="1000"/>
              </a:spcBef>
              <a:spcAft>
                <a:spcPts val="0"/>
              </a:spcAft>
              <a:buSzPts val="1800"/>
              <a:buFont typeface="Arial"/>
              <a:buChar char="●"/>
            </a:pPr>
            <a:r>
              <a:rPr b="1" lang="en"/>
              <a:t>Build Capacity</a:t>
            </a:r>
            <a:r>
              <a:rPr lang="en"/>
              <a:t>: Provide targeted training and resources to empower stakeholder participation.</a:t>
            </a:r>
            <a:endParaRPr/>
          </a:p>
          <a:p>
            <a:pPr indent="-342900" lvl="0" marL="457200" rtl="0" algn="l">
              <a:spcBef>
                <a:spcPts val="1200"/>
              </a:spcBef>
              <a:spcAft>
                <a:spcPts val="1000"/>
              </a:spcAft>
              <a:buSzPts val="1800"/>
              <a:buChar char="●"/>
            </a:pPr>
            <a:r>
              <a:rPr b="1" lang="en"/>
              <a:t>Enhance outreach:</a:t>
            </a:r>
            <a:r>
              <a:rPr lang="en"/>
              <a:t> Implement effective communication strategies to drive </a:t>
            </a:r>
            <a:r>
              <a:rPr lang="en"/>
              <a:t>adoption and engagement. </a:t>
            </a:r>
            <a:r>
              <a:rPr lang="en"/>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Evaluate impact  </a:t>
            </a:r>
            <a:endParaRPr/>
          </a:p>
        </p:txBody>
      </p:sp>
      <p:sp>
        <p:nvSpPr>
          <p:cNvPr id="967" name="Google Shape;967;p162"/>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b="1" lang="en"/>
              <a:t>Monitor Performance</a:t>
            </a:r>
            <a:r>
              <a:rPr lang="en"/>
              <a:t>: Consistently assess governance mechanisms against established benchmarks to verify goal alignment.</a:t>
            </a:r>
            <a:endParaRPr/>
          </a:p>
          <a:p>
            <a:pPr indent="-342900" lvl="0" marL="457200" rtl="0" algn="l">
              <a:spcBef>
                <a:spcPts val="1000"/>
              </a:spcBef>
              <a:spcAft>
                <a:spcPts val="0"/>
              </a:spcAft>
              <a:buSzPts val="1800"/>
              <a:buFont typeface="Arial"/>
              <a:buChar char="●"/>
            </a:pPr>
            <a:r>
              <a:rPr b="1" lang="en"/>
              <a:t>Identify Risks</a:t>
            </a:r>
            <a:r>
              <a:rPr lang="en"/>
              <a:t>: Actively scan for and mitigate risks or vulnerabilities within the governance framework.</a:t>
            </a:r>
            <a:endParaRPr/>
          </a:p>
          <a:p>
            <a:pPr indent="-342900" lvl="0" marL="457200" rtl="0" algn="l">
              <a:spcBef>
                <a:spcPts val="1200"/>
              </a:spcBef>
              <a:spcAft>
                <a:spcPts val="1000"/>
              </a:spcAft>
              <a:buSzPts val="1800"/>
              <a:buFont typeface="Arial"/>
              <a:buChar char="●"/>
            </a:pPr>
            <a:r>
              <a:rPr b="1" lang="en"/>
              <a:t>Spot Opportunities</a:t>
            </a:r>
            <a:r>
              <a:rPr lang="en"/>
              <a:t>: Continually analyze the governance system to identify and implement improvements.</a:t>
            </a:r>
            <a:endParaRPr b="1"/>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3"/>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a:t>
            </a:r>
            <a:r>
              <a:rPr lang="en"/>
              <a:t>.  Upgrade the system  </a:t>
            </a:r>
            <a:endParaRPr/>
          </a:p>
        </p:txBody>
      </p:sp>
      <p:sp>
        <p:nvSpPr>
          <p:cNvPr id="973" name="Google Shape;973;p163"/>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Prepare for upgrade</a:t>
            </a:r>
            <a:r>
              <a:rPr lang="en"/>
              <a:t>: Draft proposals for necessary adjustments or updates in the governance framework.</a:t>
            </a:r>
            <a:endParaRPr/>
          </a:p>
          <a:p>
            <a:pPr indent="-342900" lvl="0" marL="457200" rtl="0" algn="l">
              <a:spcBef>
                <a:spcPts val="1000"/>
              </a:spcBef>
              <a:spcAft>
                <a:spcPts val="0"/>
              </a:spcAft>
              <a:buSzPts val="1800"/>
              <a:buFont typeface="Arial"/>
              <a:buChar char="●"/>
            </a:pPr>
            <a:r>
              <a:rPr b="1" lang="en"/>
              <a:t>Implement upgrade</a:t>
            </a:r>
            <a:r>
              <a:rPr lang="en"/>
              <a:t>: Update the governance model with approved changes and improvements</a:t>
            </a:r>
            <a:endParaRPr/>
          </a:p>
          <a:p>
            <a:pPr indent="-342900" lvl="0" marL="457200" rtl="0" algn="l">
              <a:spcBef>
                <a:spcPts val="1000"/>
              </a:spcBef>
              <a:spcAft>
                <a:spcPts val="1000"/>
              </a:spcAft>
              <a:buSzPts val="1800"/>
              <a:buFont typeface="Arial"/>
              <a:buChar char="●"/>
            </a:pPr>
            <a:r>
              <a:rPr b="1" lang="en"/>
              <a:t>Ongoing</a:t>
            </a:r>
            <a:r>
              <a:rPr b="1" lang="en"/>
              <a:t> adaptation</a:t>
            </a:r>
            <a:r>
              <a:rPr lang="en"/>
              <a:t>: Establish a process for ongoing learning to continuously evolve the governance framework.</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4"/>
          <p:cNvSpPr txBox="1"/>
          <p:nvPr>
            <p:ph type="title"/>
          </p:nvPr>
        </p:nvSpPr>
        <p:spPr>
          <a:xfrm>
            <a:off x="599550" y="1347750"/>
            <a:ext cx="7944900" cy="2448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Discuss: </a:t>
            </a:r>
            <a:endParaRPr/>
          </a:p>
          <a:p>
            <a:pPr indent="0" lvl="0" marL="0" rtl="0" algn="ctr">
              <a:lnSpc>
                <a:spcPct val="115000"/>
              </a:lnSpc>
              <a:spcBef>
                <a:spcPts val="1200"/>
              </a:spcBef>
              <a:spcAft>
                <a:spcPts val="0"/>
              </a:spcAft>
              <a:buNone/>
            </a:pPr>
            <a:r>
              <a:rPr b="0" lang="en" sz="2500">
                <a:latin typeface="Unbounded Medium"/>
                <a:ea typeface="Unbounded Medium"/>
                <a:cs typeface="Unbounded Medium"/>
                <a:sym typeface="Unbounded Medium"/>
              </a:rPr>
              <a:t>1.) What are the benefits of this perspective? </a:t>
            </a:r>
            <a:endParaRPr b="0" sz="2500">
              <a:latin typeface="Unbounded Medium"/>
              <a:ea typeface="Unbounded Medium"/>
              <a:cs typeface="Unbounded Medium"/>
              <a:sym typeface="Unbounded Medium"/>
            </a:endParaRPr>
          </a:p>
          <a:p>
            <a:pPr indent="0" lvl="0" marL="0" rtl="0" algn="ctr">
              <a:lnSpc>
                <a:spcPct val="115000"/>
              </a:lnSpc>
              <a:spcBef>
                <a:spcPts val="1200"/>
              </a:spcBef>
              <a:spcAft>
                <a:spcPts val="1200"/>
              </a:spcAft>
              <a:buNone/>
            </a:pPr>
            <a:r>
              <a:rPr b="0" lang="en" sz="2500">
                <a:latin typeface="Unbounded Medium"/>
                <a:ea typeface="Unbounded Medium"/>
                <a:cs typeface="Unbounded Medium"/>
                <a:sym typeface="Unbounded Medium"/>
              </a:rPr>
              <a:t>2.) What are the pitfalls and </a:t>
            </a:r>
            <a:r>
              <a:rPr b="0" lang="en" sz="2500">
                <a:latin typeface="Unbounded Medium"/>
                <a:ea typeface="Unbounded Medium"/>
                <a:cs typeface="Unbounded Medium"/>
                <a:sym typeface="Unbounded Medium"/>
              </a:rPr>
              <a:t>blind spots</a:t>
            </a:r>
            <a:r>
              <a:rPr b="0" lang="en" sz="2500">
                <a:latin typeface="Unbounded Medium"/>
                <a:ea typeface="Unbounded Medium"/>
                <a:cs typeface="Unbounded Medium"/>
                <a:sym typeface="Unbounded Medium"/>
              </a:rPr>
              <a:t> of this model?</a:t>
            </a:r>
            <a:endParaRPr b="0" sz="2500">
              <a:latin typeface="Unbounded Medium"/>
              <a:ea typeface="Unbounded Medium"/>
              <a:cs typeface="Unbounded Medium"/>
              <a:sym typeface="Unbounded Medium"/>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5"/>
          <p:cNvSpPr txBox="1"/>
          <p:nvPr>
            <p:ph type="title"/>
          </p:nvPr>
        </p:nvSpPr>
        <p:spPr>
          <a:xfrm>
            <a:off x="221125" y="1791900"/>
            <a:ext cx="3723000" cy="15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Understanding the </a:t>
            </a:r>
            <a:r>
              <a:rPr lang="en" sz="3020">
                <a:solidFill>
                  <a:srgbClr val="E20479"/>
                </a:solidFill>
                <a:latin typeface="Unbounded Medium"/>
                <a:ea typeface="Unbounded Medium"/>
                <a:cs typeface="Unbounded Medium"/>
                <a:sym typeface="Unbounded Medium"/>
              </a:rPr>
              <a:t>cookbook</a:t>
            </a:r>
            <a:r>
              <a:rPr lang="en" sz="3020">
                <a:solidFill>
                  <a:schemeClr val="lt1"/>
                </a:solidFill>
                <a:latin typeface="Unbounded Medium"/>
                <a:ea typeface="Unbounded Medium"/>
                <a:cs typeface="Unbounded Medium"/>
                <a:sym typeface="Unbounded Medium"/>
              </a:rPr>
              <a:t> lens</a:t>
            </a:r>
            <a:endParaRPr sz="3020">
              <a:solidFill>
                <a:schemeClr val="lt1"/>
              </a:solidFill>
              <a:latin typeface="Unbounded Medium"/>
              <a:ea typeface="Unbounded Medium"/>
              <a:cs typeface="Unbounded Medium"/>
              <a:sym typeface="Unbounded Medium"/>
            </a:endParaRPr>
          </a:p>
        </p:txBody>
      </p:sp>
      <p:pic>
        <p:nvPicPr>
          <p:cNvPr id="984" name="Google Shape;984;p165"/>
          <p:cNvPicPr preferRelativeResize="0"/>
          <p:nvPr/>
        </p:nvPicPr>
        <p:blipFill>
          <a:blip r:embed="rId3">
            <a:alphaModFix/>
          </a:blip>
          <a:stretch>
            <a:fillRect/>
          </a:stretch>
        </p:blipFill>
        <p:spPr>
          <a:xfrm>
            <a:off x="4186550" y="829588"/>
            <a:ext cx="4645750" cy="3484325"/>
          </a:xfrm>
          <a:prstGeom prst="rect">
            <a:avLst/>
          </a:prstGeom>
          <a:noFill/>
          <a:ln>
            <a:noFill/>
          </a:ln>
        </p:spPr>
      </p:pic>
      <p:pic>
        <p:nvPicPr>
          <p:cNvPr id="985" name="Google Shape;985;p16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66"/>
          <p:cNvSpPr txBox="1"/>
          <p:nvPr>
            <p:ph type="title"/>
          </p:nvPr>
        </p:nvSpPr>
        <p:spPr>
          <a:xfrm>
            <a:off x="432900" y="1561950"/>
            <a:ext cx="8520600" cy="20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Think about all the different blockchain projects you know.  </a:t>
            </a:r>
            <a:r>
              <a:rPr lang="en" sz="3020">
                <a:solidFill>
                  <a:schemeClr val="lt1"/>
                </a:solidFill>
                <a:latin typeface="Unbounded Medium"/>
                <a:ea typeface="Unbounded Medium"/>
                <a:cs typeface="Unbounded Medium"/>
                <a:sym typeface="Unbounded Medium"/>
              </a:rPr>
              <a:t> </a:t>
            </a:r>
            <a:r>
              <a:rPr lang="en" sz="3020">
                <a:solidFill>
                  <a:srgbClr val="E20479"/>
                </a:solidFill>
                <a:latin typeface="Unbounded Medium"/>
                <a:ea typeface="Unbounded Medium"/>
                <a:cs typeface="Unbounded Medium"/>
                <a:sym typeface="Unbounded Medium"/>
              </a:rPr>
              <a:t>How does their governance diverge?</a:t>
            </a:r>
            <a:endParaRPr sz="3020">
              <a:solidFill>
                <a:srgbClr val="E20479"/>
              </a:solidFill>
              <a:latin typeface="Unbounded Medium"/>
              <a:ea typeface="Unbounded Medium"/>
              <a:cs typeface="Unbounded Medium"/>
              <a:sym typeface="Unbounded Medium"/>
            </a:endParaRPr>
          </a:p>
        </p:txBody>
      </p:sp>
      <p:pic>
        <p:nvPicPr>
          <p:cNvPr id="991" name="Google Shape;991;p166"/>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50"/>
          <p:cNvPicPr preferRelativeResize="0"/>
          <p:nvPr/>
        </p:nvPicPr>
        <p:blipFill>
          <a:blip r:embed="rId3">
            <a:alphaModFix/>
          </a:blip>
          <a:stretch>
            <a:fillRect/>
          </a:stretch>
        </p:blipFill>
        <p:spPr>
          <a:xfrm>
            <a:off x="4170850" y="4149950"/>
            <a:ext cx="2055122" cy="1370075"/>
          </a:xfrm>
          <a:prstGeom prst="rect">
            <a:avLst/>
          </a:prstGeom>
          <a:noFill/>
          <a:ln>
            <a:noFill/>
          </a:ln>
        </p:spPr>
      </p:pic>
      <p:pic>
        <p:nvPicPr>
          <p:cNvPr id="252" name="Google Shape;252;p50"/>
          <p:cNvPicPr preferRelativeResize="0"/>
          <p:nvPr/>
        </p:nvPicPr>
        <p:blipFill>
          <a:blip r:embed="rId3">
            <a:alphaModFix/>
          </a:blip>
          <a:stretch>
            <a:fillRect/>
          </a:stretch>
        </p:blipFill>
        <p:spPr>
          <a:xfrm>
            <a:off x="7088875" y="0"/>
            <a:ext cx="2055122" cy="1370075"/>
          </a:xfrm>
          <a:prstGeom prst="rect">
            <a:avLst/>
          </a:prstGeom>
          <a:noFill/>
          <a:ln>
            <a:noFill/>
          </a:ln>
        </p:spPr>
      </p:pic>
      <p:sp>
        <p:nvSpPr>
          <p:cNvPr id="253" name="Google Shape;253;p50"/>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Ancient forms of government </a:t>
            </a:r>
            <a:endParaRPr sz="2822"/>
          </a:p>
        </p:txBody>
      </p:sp>
      <p:sp>
        <p:nvSpPr>
          <p:cNvPr id="254" name="Google Shape;254;p50"/>
          <p:cNvSpPr txBox="1"/>
          <p:nvPr>
            <p:ph idx="1" type="body"/>
          </p:nvPr>
        </p:nvSpPr>
        <p:spPr>
          <a:xfrm>
            <a:off x="6995400" y="29864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Aristotle</a:t>
            </a:r>
            <a:endParaRPr sz="1100"/>
          </a:p>
          <a:p>
            <a:pPr indent="0" lvl="0" marL="0" rtl="0" algn="ctr">
              <a:spcBef>
                <a:spcPts val="0"/>
              </a:spcBef>
              <a:spcAft>
                <a:spcPts val="0"/>
              </a:spcAft>
              <a:buNone/>
            </a:pPr>
            <a:r>
              <a:rPr lang="en" sz="1100">
                <a:latin typeface="Unbounded Light"/>
                <a:ea typeface="Unbounded Light"/>
                <a:cs typeface="Unbounded Light"/>
                <a:sym typeface="Unbounded Light"/>
              </a:rPr>
              <a:t>384 - 322 BC</a:t>
            </a:r>
            <a:endParaRPr sz="1100">
              <a:latin typeface="Unbounded Light"/>
              <a:ea typeface="Unbounded Light"/>
              <a:cs typeface="Unbounded Light"/>
              <a:sym typeface="Unbounded Light"/>
            </a:endParaRPr>
          </a:p>
        </p:txBody>
      </p:sp>
      <p:pic>
        <p:nvPicPr>
          <p:cNvPr id="255" name="Google Shape;255;p50"/>
          <p:cNvPicPr preferRelativeResize="0"/>
          <p:nvPr/>
        </p:nvPicPr>
        <p:blipFill rotWithShape="1">
          <a:blip r:embed="rId4">
            <a:alphaModFix/>
          </a:blip>
          <a:srcRect b="26209" l="0" r="0" t="4471"/>
          <a:stretch/>
        </p:blipFill>
        <p:spPr>
          <a:xfrm>
            <a:off x="7315800" y="1713850"/>
            <a:ext cx="1196100" cy="1216500"/>
          </a:xfrm>
          <a:prstGeom prst="ellipse">
            <a:avLst/>
          </a:prstGeom>
          <a:noFill/>
          <a:ln>
            <a:noFill/>
          </a:ln>
        </p:spPr>
      </p:pic>
      <p:graphicFrame>
        <p:nvGraphicFramePr>
          <p:cNvPr id="256" name="Google Shape;256;p50"/>
          <p:cNvGraphicFramePr/>
          <p:nvPr/>
        </p:nvGraphicFramePr>
        <p:xfrm>
          <a:off x="697725" y="1713850"/>
          <a:ext cx="3000000" cy="3000000"/>
        </p:xfrm>
        <a:graphic>
          <a:graphicData uri="http://schemas.openxmlformats.org/drawingml/2006/table">
            <a:tbl>
              <a:tblPr>
                <a:noFill/>
                <a:tableStyleId>{27AE1EA6-E282-4CA8-BFC7-CFE49DD3D222}</a:tableStyleId>
              </a:tblPr>
              <a:tblGrid>
                <a:gridCol w="2099225"/>
                <a:gridCol w="2099225"/>
                <a:gridCol w="2099225"/>
              </a:tblGrid>
              <a:tr h="608850">
                <a:tc>
                  <a:txBody>
                    <a:bodyPr/>
                    <a:lstStyle/>
                    <a:p>
                      <a:pPr indent="0" lvl="0" marL="0" rtl="0" algn="l">
                        <a:spcBef>
                          <a:spcPts val="0"/>
                        </a:spcBef>
                        <a:spcAft>
                          <a:spcPts val="0"/>
                        </a:spcAft>
                        <a:buNone/>
                      </a:pPr>
                      <a:r>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Ideal / Common Interest</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Despotic / Selfish Interest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8850">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One Ruler</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Monarchy</a:t>
                      </a:r>
                      <a:r>
                        <a:rPr lang="en">
                          <a:solidFill>
                            <a:schemeClr val="lt1"/>
                          </a:solidFill>
                          <a:latin typeface="Unbounded"/>
                          <a:ea typeface="Unbounded"/>
                          <a:cs typeface="Unbounded"/>
                          <a:sym typeface="Unbounded"/>
                        </a:rPr>
                        <a:t>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Tyranny </a:t>
                      </a:r>
                      <a:r>
                        <a:rPr lang="en">
                          <a:solidFill>
                            <a:schemeClr val="lt1"/>
                          </a:solidFill>
                          <a:latin typeface="Unbounded"/>
                          <a:ea typeface="Unbounded"/>
                          <a:cs typeface="Unbounded"/>
                          <a:sym typeface="Unbounded"/>
                        </a:rPr>
                        <a:t>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8850">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Few Rulers</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Aristocracy</a:t>
                      </a:r>
                      <a:r>
                        <a:rPr lang="en">
                          <a:solidFill>
                            <a:schemeClr val="lt1"/>
                          </a:solidFill>
                          <a:latin typeface="Unbounded"/>
                          <a:ea typeface="Unbounded"/>
                          <a:cs typeface="Unbounded"/>
                          <a:sym typeface="Unbounded"/>
                        </a:rPr>
                        <a:t>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Oligarchy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8850">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Many Rulers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Unbounded"/>
                          <a:ea typeface="Unbounded"/>
                          <a:cs typeface="Unbounded"/>
                          <a:sym typeface="Unbounded"/>
                        </a:rPr>
                        <a:t>Democracy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1"/>
                          </a:solidFill>
                          <a:latin typeface="Unbounded"/>
                          <a:ea typeface="Unbounded"/>
                          <a:cs typeface="Unbounded"/>
                          <a:sym typeface="Unbounded"/>
                        </a:rPr>
                        <a:t>Mobocracy   </a:t>
                      </a:r>
                      <a:endParaRPr>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257" name="Google Shape;257;p50"/>
          <p:cNvSpPr txBox="1"/>
          <p:nvPr/>
        </p:nvSpPr>
        <p:spPr>
          <a:xfrm>
            <a:off x="664950" y="4347175"/>
            <a:ext cx="781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i="1" lang="en" sz="1100">
                <a:solidFill>
                  <a:schemeClr val="lt1"/>
                </a:solidFill>
                <a:latin typeface="Unbounded"/>
                <a:ea typeface="Unbounded"/>
                <a:cs typeface="Unbounded"/>
                <a:sym typeface="Unbounded"/>
              </a:rPr>
              <a:t>Aristotle </a:t>
            </a:r>
            <a:r>
              <a:rPr i="1" lang="en" sz="1100">
                <a:solidFill>
                  <a:schemeClr val="lt1"/>
                </a:solidFill>
                <a:latin typeface="Unbounded"/>
                <a:ea typeface="Unbounded"/>
                <a:cs typeface="Unbounded"/>
                <a:sym typeface="Unbounded"/>
              </a:rPr>
              <a:t>(</a:t>
            </a:r>
            <a:r>
              <a:rPr i="1" lang="en" sz="1100">
                <a:solidFill>
                  <a:schemeClr val="lt1"/>
                </a:solidFill>
                <a:latin typeface="Unbounded"/>
                <a:ea typeface="Unbounded"/>
                <a:cs typeface="Unbounded"/>
                <a:sym typeface="Unbounded"/>
              </a:rPr>
              <a:t>350 BC</a:t>
            </a:r>
            <a:r>
              <a:rPr i="1" lang="en" sz="1100">
                <a:solidFill>
                  <a:schemeClr val="lt1"/>
                </a:solidFill>
                <a:latin typeface="Unbounded"/>
                <a:ea typeface="Unbounded"/>
                <a:cs typeface="Unbounded"/>
                <a:sym typeface="Unbounded"/>
              </a:rPr>
              <a:t>). </a:t>
            </a:r>
            <a:r>
              <a:rPr i="1" lang="en" sz="1100">
                <a:solidFill>
                  <a:schemeClr val="lt1"/>
                </a:solidFill>
                <a:latin typeface="Unbounded"/>
                <a:ea typeface="Unbounded"/>
                <a:cs typeface="Unbounded"/>
                <a:sym typeface="Unbounded"/>
              </a:rPr>
              <a:t>Nicomachean Ethics</a:t>
            </a:r>
            <a:r>
              <a:rPr i="1" lang="en" sz="1100">
                <a:solidFill>
                  <a:schemeClr val="lt1"/>
                </a:solidFill>
                <a:latin typeface="Unbounded"/>
                <a:ea typeface="Unbounded"/>
                <a:cs typeface="Unbounded"/>
                <a:sym typeface="Unbounded"/>
              </a:rPr>
              <a:t>. Hampshire, UK: Oxford University Press.</a:t>
            </a:r>
            <a:endParaRPr i="1" sz="1100">
              <a:solidFill>
                <a:schemeClr val="lt1"/>
              </a:solidFill>
              <a:latin typeface="Unbounded"/>
              <a:ea typeface="Unbounded"/>
              <a:cs typeface="Unbounded"/>
              <a:sym typeface="Unbounde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67"/>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1:</a:t>
            </a:r>
            <a:r>
              <a:rPr lang="en" sz="3020">
                <a:solidFill>
                  <a:schemeClr val="lt1"/>
                </a:solidFill>
                <a:latin typeface="Unbounded Medium"/>
                <a:ea typeface="Unbounded Medium"/>
                <a:cs typeface="Unbounded Medium"/>
                <a:sym typeface="Unbounded Medium"/>
              </a:rPr>
              <a:t> Pick your flavor</a:t>
            </a:r>
            <a:endParaRPr sz="3020">
              <a:solidFill>
                <a:schemeClr val="lt1"/>
              </a:solidFill>
              <a:latin typeface="Unbounded Medium"/>
              <a:ea typeface="Unbounded Medium"/>
              <a:cs typeface="Unbounded Medium"/>
              <a:sym typeface="Unbounded Medium"/>
            </a:endParaRPr>
          </a:p>
        </p:txBody>
      </p:sp>
      <p:sp>
        <p:nvSpPr>
          <p:cNvPr id="997" name="Google Shape;997;p167"/>
          <p:cNvSpPr txBox="1"/>
          <p:nvPr>
            <p:ph type="title"/>
          </p:nvPr>
        </p:nvSpPr>
        <p:spPr>
          <a:xfrm>
            <a:off x="647775" y="175152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Expediency</a:t>
            </a:r>
            <a:endParaRPr sz="2020">
              <a:solidFill>
                <a:schemeClr val="lt1"/>
              </a:solidFill>
              <a:latin typeface="Unbounded Medium"/>
              <a:ea typeface="Unbounded Medium"/>
              <a:cs typeface="Unbounded Medium"/>
              <a:sym typeface="Unbounded Medium"/>
            </a:endParaRPr>
          </a:p>
        </p:txBody>
      </p:sp>
      <p:sp>
        <p:nvSpPr>
          <p:cNvPr id="998" name="Google Shape;998;p167"/>
          <p:cNvSpPr txBox="1"/>
          <p:nvPr>
            <p:ph type="title"/>
          </p:nvPr>
        </p:nvSpPr>
        <p:spPr>
          <a:xfrm>
            <a:off x="647775" y="35540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20">
                <a:solidFill>
                  <a:schemeClr val="lt1"/>
                </a:solidFill>
                <a:latin typeface="Unbounded Medium"/>
                <a:ea typeface="Unbounded Medium"/>
                <a:cs typeface="Unbounded Medium"/>
                <a:sym typeface="Unbounded Medium"/>
              </a:rPr>
              <a:t>Participation</a:t>
            </a:r>
            <a:endParaRPr sz="1820">
              <a:solidFill>
                <a:schemeClr val="lt1"/>
              </a:solidFill>
              <a:latin typeface="Unbounded Medium"/>
              <a:ea typeface="Unbounded Medium"/>
              <a:cs typeface="Unbounded Medium"/>
              <a:sym typeface="Unbounded Medium"/>
            </a:endParaRPr>
          </a:p>
        </p:txBody>
      </p:sp>
      <p:sp>
        <p:nvSpPr>
          <p:cNvPr id="999" name="Google Shape;999;p167"/>
          <p:cNvSpPr txBox="1"/>
          <p:nvPr>
            <p:ph type="title"/>
          </p:nvPr>
        </p:nvSpPr>
        <p:spPr>
          <a:xfrm>
            <a:off x="3459600" y="175152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Immutability</a:t>
            </a:r>
            <a:endParaRPr sz="2020">
              <a:solidFill>
                <a:schemeClr val="lt1"/>
              </a:solidFill>
              <a:latin typeface="Unbounded Medium"/>
              <a:ea typeface="Unbounded Medium"/>
              <a:cs typeface="Unbounded Medium"/>
              <a:sym typeface="Unbounded Medium"/>
            </a:endParaRPr>
          </a:p>
        </p:txBody>
      </p:sp>
      <p:sp>
        <p:nvSpPr>
          <p:cNvPr id="1000" name="Google Shape;1000;p167"/>
          <p:cNvSpPr txBox="1"/>
          <p:nvPr>
            <p:ph type="title"/>
          </p:nvPr>
        </p:nvSpPr>
        <p:spPr>
          <a:xfrm>
            <a:off x="3459600" y="35540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Adaptability</a:t>
            </a:r>
            <a:endParaRPr sz="2020">
              <a:solidFill>
                <a:schemeClr val="lt1"/>
              </a:solidFill>
              <a:latin typeface="Unbounded Medium"/>
              <a:ea typeface="Unbounded Medium"/>
              <a:cs typeface="Unbounded Medium"/>
              <a:sym typeface="Unbounded Medium"/>
            </a:endParaRPr>
          </a:p>
        </p:txBody>
      </p:sp>
      <p:sp>
        <p:nvSpPr>
          <p:cNvPr id="1001" name="Google Shape;1001;p167"/>
          <p:cNvSpPr txBox="1"/>
          <p:nvPr>
            <p:ph type="title"/>
          </p:nvPr>
        </p:nvSpPr>
        <p:spPr>
          <a:xfrm>
            <a:off x="6271425" y="35540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Discretion</a:t>
            </a:r>
            <a:endParaRPr sz="2020">
              <a:solidFill>
                <a:schemeClr val="lt1"/>
              </a:solidFill>
              <a:latin typeface="Unbounded Medium"/>
              <a:ea typeface="Unbounded Medium"/>
              <a:cs typeface="Unbounded Medium"/>
              <a:sym typeface="Unbounded Medium"/>
            </a:endParaRPr>
          </a:p>
        </p:txBody>
      </p:sp>
      <p:sp>
        <p:nvSpPr>
          <p:cNvPr id="1002" name="Google Shape;1002;p167"/>
          <p:cNvSpPr txBox="1"/>
          <p:nvPr>
            <p:ph type="title"/>
          </p:nvPr>
        </p:nvSpPr>
        <p:spPr>
          <a:xfrm>
            <a:off x="6271425" y="175152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Automation</a:t>
            </a:r>
            <a:endParaRPr sz="2020">
              <a:solidFill>
                <a:schemeClr val="lt1"/>
              </a:solidFill>
              <a:latin typeface="Unbounded Medium"/>
              <a:ea typeface="Unbounded Medium"/>
              <a:cs typeface="Unbounded Medium"/>
              <a:sym typeface="Unbounded Medium"/>
            </a:endParaRPr>
          </a:p>
        </p:txBody>
      </p:sp>
      <p:cxnSp>
        <p:nvCxnSpPr>
          <p:cNvPr id="1003" name="Google Shape;1003;p167"/>
          <p:cNvCxnSpPr>
            <a:stCxn id="997" idx="2"/>
            <a:endCxn id="998" idx="0"/>
          </p:cNvCxnSpPr>
          <p:nvPr/>
        </p:nvCxnSpPr>
        <p:spPr>
          <a:xfrm>
            <a:off x="1760175" y="2324225"/>
            <a:ext cx="0" cy="1230000"/>
          </a:xfrm>
          <a:prstGeom prst="straightConnector1">
            <a:avLst/>
          </a:prstGeom>
          <a:noFill/>
          <a:ln cap="flat" cmpd="sng" w="28575">
            <a:solidFill>
              <a:srgbClr val="E20479"/>
            </a:solidFill>
            <a:prstDash val="solid"/>
            <a:round/>
            <a:headEnd len="med" w="med" type="triangle"/>
            <a:tailEnd len="med" w="med" type="triangle"/>
          </a:ln>
        </p:spPr>
      </p:cxnSp>
      <p:cxnSp>
        <p:nvCxnSpPr>
          <p:cNvPr id="1004" name="Google Shape;1004;p167"/>
          <p:cNvCxnSpPr/>
          <p:nvPr/>
        </p:nvCxnSpPr>
        <p:spPr>
          <a:xfrm>
            <a:off x="7383825" y="2273125"/>
            <a:ext cx="0" cy="1230000"/>
          </a:xfrm>
          <a:prstGeom prst="straightConnector1">
            <a:avLst/>
          </a:prstGeom>
          <a:noFill/>
          <a:ln cap="flat" cmpd="sng" w="28575">
            <a:solidFill>
              <a:srgbClr val="E20479"/>
            </a:solidFill>
            <a:prstDash val="solid"/>
            <a:round/>
            <a:headEnd len="med" w="med" type="triangle"/>
            <a:tailEnd len="med" w="med" type="triangle"/>
          </a:ln>
        </p:spPr>
      </p:cxnSp>
      <p:cxnSp>
        <p:nvCxnSpPr>
          <p:cNvPr id="1005" name="Google Shape;1005;p167"/>
          <p:cNvCxnSpPr/>
          <p:nvPr/>
        </p:nvCxnSpPr>
        <p:spPr>
          <a:xfrm>
            <a:off x="4654600" y="2273125"/>
            <a:ext cx="0" cy="1230000"/>
          </a:xfrm>
          <a:prstGeom prst="straightConnector1">
            <a:avLst/>
          </a:prstGeom>
          <a:noFill/>
          <a:ln cap="flat" cmpd="sng" w="28575">
            <a:solidFill>
              <a:srgbClr val="E20479"/>
            </a:solidFill>
            <a:prstDash val="solid"/>
            <a:round/>
            <a:headEnd len="med" w="med" type="triangle"/>
            <a:tailEnd len="med" w="med" type="triangle"/>
          </a:ln>
        </p:spPr>
      </p:cxnSp>
      <p:sp>
        <p:nvSpPr>
          <p:cNvPr id="1006" name="Google Shape;1006;p167"/>
          <p:cNvSpPr txBox="1"/>
          <p:nvPr>
            <p:ph idx="1" type="body"/>
          </p:nvPr>
        </p:nvSpPr>
        <p:spPr>
          <a:xfrm>
            <a:off x="647775" y="983375"/>
            <a:ext cx="52014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1000"/>
              </a:spcAft>
              <a:buNone/>
            </a:pPr>
            <a:r>
              <a:rPr i="1" lang="en">
                <a:solidFill>
                  <a:schemeClr val="lt1"/>
                </a:solidFill>
                <a:latin typeface="Unbounded Light"/>
                <a:ea typeface="Unbounded Light"/>
                <a:cs typeface="Unbounded Light"/>
                <a:sym typeface="Unbounded Light"/>
              </a:rPr>
              <a:t>More of what?</a:t>
            </a:r>
            <a:endParaRPr i="1">
              <a:solidFill>
                <a:schemeClr val="lt1"/>
              </a:solidFill>
              <a:latin typeface="Unbounded Light"/>
              <a:ea typeface="Unbounded Light"/>
              <a:cs typeface="Unbounded Light"/>
              <a:sym typeface="Unbounded Light"/>
            </a:endParaRPr>
          </a:p>
        </p:txBody>
      </p:sp>
      <p:pic>
        <p:nvPicPr>
          <p:cNvPr id="1007" name="Google Shape;1007;p167"/>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8"/>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2:</a:t>
            </a:r>
            <a:r>
              <a:rPr lang="en" sz="3020">
                <a:solidFill>
                  <a:schemeClr val="lt1"/>
                </a:solidFill>
                <a:latin typeface="Unbounded Medium"/>
                <a:ea typeface="Unbounded Medium"/>
                <a:cs typeface="Unbounded Medium"/>
                <a:sym typeface="Unbounded Medium"/>
              </a:rPr>
              <a:t> Pick your ingredients</a:t>
            </a:r>
            <a:endParaRPr sz="3020">
              <a:solidFill>
                <a:schemeClr val="lt1"/>
              </a:solidFill>
              <a:latin typeface="Unbounded Medium"/>
              <a:ea typeface="Unbounded Medium"/>
              <a:cs typeface="Unbounded Medium"/>
              <a:sym typeface="Unbounded Medium"/>
            </a:endParaRPr>
          </a:p>
        </p:txBody>
      </p:sp>
      <p:sp>
        <p:nvSpPr>
          <p:cNvPr id="1013" name="Google Shape;1013;p168"/>
          <p:cNvSpPr txBox="1"/>
          <p:nvPr>
            <p:ph idx="1" type="body"/>
          </p:nvPr>
        </p:nvSpPr>
        <p:spPr>
          <a:xfrm>
            <a:off x="1971300" y="4183450"/>
            <a:ext cx="5201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lt1"/>
                </a:solidFill>
                <a:latin typeface="Unbounded Light"/>
                <a:ea typeface="Unbounded Light"/>
                <a:cs typeface="Unbounded Light"/>
                <a:sym typeface="Unbounded Light"/>
              </a:rPr>
              <a:t>Understanding governance primitives</a:t>
            </a:r>
            <a:endParaRPr>
              <a:solidFill>
                <a:schemeClr val="lt1"/>
              </a:solidFill>
              <a:latin typeface="Unbounded Light"/>
              <a:ea typeface="Unbounded Light"/>
              <a:cs typeface="Unbounded Light"/>
              <a:sym typeface="Unbounded Light"/>
            </a:endParaRPr>
          </a:p>
        </p:txBody>
      </p:sp>
      <p:pic>
        <p:nvPicPr>
          <p:cNvPr id="1014" name="Google Shape;1014;p168"/>
          <p:cNvPicPr preferRelativeResize="0"/>
          <p:nvPr/>
        </p:nvPicPr>
        <p:blipFill>
          <a:blip r:embed="rId3">
            <a:alphaModFix/>
          </a:blip>
          <a:stretch>
            <a:fillRect/>
          </a:stretch>
        </p:blipFill>
        <p:spPr>
          <a:xfrm>
            <a:off x="1658301" y="1428950"/>
            <a:ext cx="5827387" cy="2487300"/>
          </a:xfrm>
          <a:prstGeom prst="rect">
            <a:avLst/>
          </a:prstGeom>
          <a:noFill/>
          <a:ln cap="flat" cmpd="sng" w="28575">
            <a:solidFill>
              <a:srgbClr val="E20479"/>
            </a:solidFill>
            <a:prstDash val="solid"/>
            <a:round/>
            <a:headEnd len="sm" w="sm" type="none"/>
            <a:tailEnd len="sm" w="sm" type="none"/>
          </a:ln>
        </p:spPr>
      </p:pic>
      <p:pic>
        <p:nvPicPr>
          <p:cNvPr id="1015" name="Google Shape;1015;p16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69"/>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2: </a:t>
            </a:r>
            <a:r>
              <a:rPr lang="en" sz="3020">
                <a:solidFill>
                  <a:schemeClr val="lt1"/>
                </a:solidFill>
                <a:latin typeface="Unbounded Medium"/>
                <a:ea typeface="Unbounded Medium"/>
                <a:cs typeface="Unbounded Medium"/>
                <a:sym typeface="Unbounded Medium"/>
              </a:rPr>
              <a:t>Pick your ingredients</a:t>
            </a:r>
            <a:endParaRPr sz="3020">
              <a:solidFill>
                <a:schemeClr val="lt1"/>
              </a:solidFill>
              <a:latin typeface="Unbounded Medium"/>
              <a:ea typeface="Unbounded Medium"/>
              <a:cs typeface="Unbounded Medium"/>
              <a:sym typeface="Unbounded Medium"/>
            </a:endParaRPr>
          </a:p>
        </p:txBody>
      </p:sp>
      <p:cxnSp>
        <p:nvCxnSpPr>
          <p:cNvPr id="1021" name="Google Shape;1021;p169"/>
          <p:cNvCxnSpPr/>
          <p:nvPr/>
        </p:nvCxnSpPr>
        <p:spPr>
          <a:xfrm>
            <a:off x="738700" y="4008100"/>
            <a:ext cx="7551000" cy="0"/>
          </a:xfrm>
          <a:prstGeom prst="straightConnector1">
            <a:avLst/>
          </a:prstGeom>
          <a:noFill/>
          <a:ln cap="flat" cmpd="sng" w="9525">
            <a:solidFill>
              <a:schemeClr val="lt1"/>
            </a:solidFill>
            <a:prstDash val="solid"/>
            <a:round/>
            <a:headEnd len="med" w="med" type="stealth"/>
            <a:tailEnd len="med" w="med" type="stealth"/>
          </a:ln>
        </p:spPr>
      </p:cxnSp>
      <p:sp>
        <p:nvSpPr>
          <p:cNvPr id="1022" name="Google Shape;1022;p169"/>
          <p:cNvSpPr txBox="1"/>
          <p:nvPr>
            <p:ph idx="1" type="body"/>
          </p:nvPr>
        </p:nvSpPr>
        <p:spPr>
          <a:xfrm>
            <a:off x="738700" y="4008100"/>
            <a:ext cx="1763100" cy="572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000"/>
              </a:spcAft>
              <a:buNone/>
            </a:pPr>
            <a:r>
              <a:rPr b="1" lang="en">
                <a:solidFill>
                  <a:srgbClr val="E20479"/>
                </a:solidFill>
                <a:latin typeface="Unbounded"/>
                <a:ea typeface="Unbounded"/>
                <a:cs typeface="Unbounded"/>
                <a:sym typeface="Unbounded"/>
              </a:rPr>
              <a:t>Expediency</a:t>
            </a:r>
            <a:endParaRPr b="1">
              <a:solidFill>
                <a:srgbClr val="E20479"/>
              </a:solidFill>
              <a:latin typeface="Unbounded"/>
              <a:ea typeface="Unbounded"/>
              <a:cs typeface="Unbounded"/>
              <a:sym typeface="Unbounded"/>
            </a:endParaRPr>
          </a:p>
        </p:txBody>
      </p:sp>
      <p:sp>
        <p:nvSpPr>
          <p:cNvPr id="1023" name="Google Shape;1023;p169"/>
          <p:cNvSpPr txBox="1"/>
          <p:nvPr>
            <p:ph idx="1" type="body"/>
          </p:nvPr>
        </p:nvSpPr>
        <p:spPr>
          <a:xfrm>
            <a:off x="6278900" y="4008100"/>
            <a:ext cx="2010900" cy="572700"/>
          </a:xfrm>
          <a:prstGeom prst="rect">
            <a:avLst/>
          </a:prstGeom>
        </p:spPr>
        <p:txBody>
          <a:bodyPr anchorCtr="0" anchor="t" bIns="91425" lIns="91425" spcFirstLastPara="1" rIns="91425" wrap="square" tIns="91425">
            <a:normAutofit fontScale="77500"/>
          </a:bodyPr>
          <a:lstStyle/>
          <a:p>
            <a:pPr indent="0" lvl="0" marL="0" rtl="0" algn="r">
              <a:spcBef>
                <a:spcPts val="0"/>
              </a:spcBef>
              <a:spcAft>
                <a:spcPts val="1000"/>
              </a:spcAft>
              <a:buNone/>
            </a:pPr>
            <a:r>
              <a:rPr b="1" lang="en" sz="2152">
                <a:solidFill>
                  <a:srgbClr val="E20479"/>
                </a:solidFill>
                <a:latin typeface="Unbounded"/>
                <a:ea typeface="Unbounded"/>
                <a:cs typeface="Unbounded"/>
                <a:sym typeface="Unbounded"/>
              </a:rPr>
              <a:t>Participation</a:t>
            </a:r>
            <a:endParaRPr b="1" sz="2152">
              <a:solidFill>
                <a:srgbClr val="E20479"/>
              </a:solidFill>
              <a:latin typeface="Unbounded"/>
              <a:ea typeface="Unbounded"/>
              <a:cs typeface="Unbounded"/>
              <a:sym typeface="Unbounded"/>
            </a:endParaRPr>
          </a:p>
        </p:txBody>
      </p:sp>
      <p:cxnSp>
        <p:nvCxnSpPr>
          <p:cNvPr id="1024" name="Google Shape;1024;p169"/>
          <p:cNvCxnSpPr/>
          <p:nvPr/>
        </p:nvCxnSpPr>
        <p:spPr>
          <a:xfrm>
            <a:off x="963688"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25" name="Google Shape;1025;p169"/>
          <p:cNvCxnSpPr>
            <a:stCxn id="1026" idx="2"/>
          </p:cNvCxnSpPr>
          <p:nvPr/>
        </p:nvCxnSpPr>
        <p:spPr>
          <a:xfrm>
            <a:off x="1612275" y="1946563"/>
            <a:ext cx="0" cy="1938600"/>
          </a:xfrm>
          <a:prstGeom prst="straightConnector1">
            <a:avLst/>
          </a:prstGeom>
          <a:noFill/>
          <a:ln cap="flat" cmpd="sng" w="9525">
            <a:solidFill>
              <a:schemeClr val="lt1"/>
            </a:solidFill>
            <a:prstDash val="solid"/>
            <a:round/>
            <a:headEnd len="med" w="med" type="none"/>
            <a:tailEnd len="med" w="med" type="stealth"/>
          </a:ln>
        </p:spPr>
      </p:cxnSp>
      <p:cxnSp>
        <p:nvCxnSpPr>
          <p:cNvPr id="1027" name="Google Shape;1027;p169"/>
          <p:cNvCxnSpPr/>
          <p:nvPr/>
        </p:nvCxnSpPr>
        <p:spPr>
          <a:xfrm>
            <a:off x="2260878"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28" name="Google Shape;1028;p169"/>
          <p:cNvCxnSpPr/>
          <p:nvPr/>
        </p:nvCxnSpPr>
        <p:spPr>
          <a:xfrm>
            <a:off x="2900050" y="1887775"/>
            <a:ext cx="9300" cy="1997400"/>
          </a:xfrm>
          <a:prstGeom prst="straightConnector1">
            <a:avLst/>
          </a:prstGeom>
          <a:noFill/>
          <a:ln cap="flat" cmpd="sng" w="9525">
            <a:solidFill>
              <a:schemeClr val="lt1"/>
            </a:solidFill>
            <a:prstDash val="solid"/>
            <a:round/>
            <a:headEnd len="med" w="med" type="none"/>
            <a:tailEnd len="med" w="med" type="stealth"/>
          </a:ln>
        </p:spPr>
      </p:cxnSp>
      <p:cxnSp>
        <p:nvCxnSpPr>
          <p:cNvPr id="1029" name="Google Shape;1029;p169"/>
          <p:cNvCxnSpPr/>
          <p:nvPr/>
        </p:nvCxnSpPr>
        <p:spPr>
          <a:xfrm>
            <a:off x="3558069"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30" name="Google Shape;1030;p169"/>
          <p:cNvCxnSpPr>
            <a:stCxn id="1031" idx="2"/>
          </p:cNvCxnSpPr>
          <p:nvPr/>
        </p:nvCxnSpPr>
        <p:spPr>
          <a:xfrm>
            <a:off x="4197125" y="2028588"/>
            <a:ext cx="9600" cy="1856700"/>
          </a:xfrm>
          <a:prstGeom prst="straightConnector1">
            <a:avLst/>
          </a:prstGeom>
          <a:noFill/>
          <a:ln cap="flat" cmpd="sng" w="9525">
            <a:solidFill>
              <a:schemeClr val="lt1"/>
            </a:solidFill>
            <a:prstDash val="solid"/>
            <a:round/>
            <a:headEnd len="med" w="med" type="none"/>
            <a:tailEnd len="med" w="med" type="stealth"/>
          </a:ln>
        </p:spPr>
      </p:cxnSp>
      <p:cxnSp>
        <p:nvCxnSpPr>
          <p:cNvPr id="1032" name="Google Shape;1032;p169"/>
          <p:cNvCxnSpPr/>
          <p:nvPr/>
        </p:nvCxnSpPr>
        <p:spPr>
          <a:xfrm>
            <a:off x="4855260"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33" name="Google Shape;1033;p169"/>
          <p:cNvCxnSpPr>
            <a:stCxn id="1034" idx="2"/>
          </p:cNvCxnSpPr>
          <p:nvPr/>
        </p:nvCxnSpPr>
        <p:spPr>
          <a:xfrm>
            <a:off x="5503850" y="2028588"/>
            <a:ext cx="0" cy="1856700"/>
          </a:xfrm>
          <a:prstGeom prst="straightConnector1">
            <a:avLst/>
          </a:prstGeom>
          <a:noFill/>
          <a:ln cap="flat" cmpd="sng" w="9525">
            <a:solidFill>
              <a:schemeClr val="lt1"/>
            </a:solidFill>
            <a:prstDash val="solid"/>
            <a:round/>
            <a:headEnd len="med" w="med" type="none"/>
            <a:tailEnd len="med" w="med" type="stealth"/>
          </a:ln>
        </p:spPr>
      </p:cxnSp>
      <p:cxnSp>
        <p:nvCxnSpPr>
          <p:cNvPr id="1035" name="Google Shape;1035;p169"/>
          <p:cNvCxnSpPr/>
          <p:nvPr/>
        </p:nvCxnSpPr>
        <p:spPr>
          <a:xfrm>
            <a:off x="6152451"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36" name="Google Shape;1036;p169"/>
          <p:cNvCxnSpPr/>
          <p:nvPr/>
        </p:nvCxnSpPr>
        <p:spPr>
          <a:xfrm flipH="1">
            <a:off x="6801000" y="2065600"/>
            <a:ext cx="11400" cy="1819800"/>
          </a:xfrm>
          <a:prstGeom prst="straightConnector1">
            <a:avLst/>
          </a:prstGeom>
          <a:noFill/>
          <a:ln cap="flat" cmpd="sng" w="9525">
            <a:solidFill>
              <a:schemeClr val="lt1"/>
            </a:solidFill>
            <a:prstDash val="solid"/>
            <a:round/>
            <a:headEnd len="med" w="med" type="none"/>
            <a:tailEnd len="med" w="med" type="stealth"/>
          </a:ln>
        </p:spPr>
      </p:cxnSp>
      <p:cxnSp>
        <p:nvCxnSpPr>
          <p:cNvPr id="1037" name="Google Shape;1037;p169"/>
          <p:cNvCxnSpPr/>
          <p:nvPr/>
        </p:nvCxnSpPr>
        <p:spPr>
          <a:xfrm>
            <a:off x="7449642"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38" name="Google Shape;1038;p169"/>
          <p:cNvCxnSpPr>
            <a:stCxn id="1039" idx="2"/>
          </p:cNvCxnSpPr>
          <p:nvPr/>
        </p:nvCxnSpPr>
        <p:spPr>
          <a:xfrm>
            <a:off x="8088825" y="2028588"/>
            <a:ext cx="13500" cy="1847700"/>
          </a:xfrm>
          <a:prstGeom prst="straightConnector1">
            <a:avLst/>
          </a:prstGeom>
          <a:noFill/>
          <a:ln cap="flat" cmpd="sng" w="9525">
            <a:solidFill>
              <a:schemeClr val="lt1"/>
            </a:solidFill>
            <a:prstDash val="solid"/>
            <a:round/>
            <a:headEnd len="med" w="med" type="none"/>
            <a:tailEnd len="med" w="med" type="stealth"/>
          </a:ln>
        </p:spPr>
      </p:cxnSp>
      <p:sp>
        <p:nvSpPr>
          <p:cNvPr id="1040" name="Google Shape;1040;p169"/>
          <p:cNvSpPr txBox="1"/>
          <p:nvPr>
            <p:ph idx="1" type="body"/>
          </p:nvPr>
        </p:nvSpPr>
        <p:spPr>
          <a:xfrm>
            <a:off x="169300" y="2007100"/>
            <a:ext cx="1363800" cy="760200"/>
          </a:xfrm>
          <a:prstGeom prst="rect">
            <a:avLst/>
          </a:prstGeom>
          <a:solidFill>
            <a:srgbClr val="E20479"/>
          </a:solidFill>
        </p:spPr>
        <p:txBody>
          <a:bodyPr anchorCtr="0" anchor="ctr" bIns="91425" lIns="91425" spcFirstLastPara="1" rIns="91425" wrap="square" tIns="91425">
            <a:normAutofit fontScale="92500"/>
          </a:bodyPr>
          <a:lstStyle/>
          <a:p>
            <a:pPr indent="0" lvl="0" marL="0" rtl="0" algn="ctr">
              <a:spcBef>
                <a:spcPts val="0"/>
              </a:spcBef>
              <a:spcAft>
                <a:spcPts val="1000"/>
              </a:spcAft>
              <a:buSzPct val="74542"/>
              <a:buNone/>
            </a:pPr>
            <a:r>
              <a:rPr lang="en" sz="1365">
                <a:solidFill>
                  <a:schemeClr val="lt1"/>
                </a:solidFill>
                <a:latin typeface="Unbounded Light"/>
                <a:ea typeface="Unbounded Light"/>
                <a:cs typeface="Unbounded Light"/>
                <a:sym typeface="Unbounded Light"/>
              </a:rPr>
              <a:t>Multisig governance</a:t>
            </a:r>
            <a:endParaRPr sz="1365">
              <a:solidFill>
                <a:schemeClr val="lt1"/>
              </a:solidFill>
              <a:latin typeface="Unbounded Light"/>
              <a:ea typeface="Unbounded Light"/>
              <a:cs typeface="Unbounded Light"/>
              <a:sym typeface="Unbounded Light"/>
            </a:endParaRPr>
          </a:p>
        </p:txBody>
      </p:sp>
      <p:sp>
        <p:nvSpPr>
          <p:cNvPr id="1026" name="Google Shape;1026;p169"/>
          <p:cNvSpPr txBox="1"/>
          <p:nvPr>
            <p:ph idx="1" type="body"/>
          </p:nvPr>
        </p:nvSpPr>
        <p:spPr>
          <a:xfrm>
            <a:off x="894075" y="1186363"/>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Rage quit</a:t>
            </a:r>
            <a:endParaRPr sz="1365">
              <a:solidFill>
                <a:schemeClr val="lt1"/>
              </a:solidFill>
              <a:latin typeface="Unbounded Light"/>
              <a:ea typeface="Unbounded Light"/>
              <a:cs typeface="Unbounded Light"/>
              <a:sym typeface="Unbounded Light"/>
            </a:endParaRPr>
          </a:p>
        </p:txBody>
      </p:sp>
      <p:sp>
        <p:nvSpPr>
          <p:cNvPr id="1041" name="Google Shape;1041;p169"/>
          <p:cNvSpPr txBox="1"/>
          <p:nvPr>
            <p:ph idx="1" type="body"/>
          </p:nvPr>
        </p:nvSpPr>
        <p:spPr>
          <a:xfrm>
            <a:off x="153307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Recall</a:t>
            </a:r>
            <a:endParaRPr sz="1365">
              <a:solidFill>
                <a:schemeClr val="lt1"/>
              </a:solidFill>
              <a:latin typeface="Unbounded Light"/>
              <a:ea typeface="Unbounded Light"/>
              <a:cs typeface="Unbounded Light"/>
              <a:sym typeface="Unbounded Light"/>
            </a:endParaRPr>
          </a:p>
        </p:txBody>
      </p:sp>
      <p:sp>
        <p:nvSpPr>
          <p:cNvPr id="1042" name="Google Shape;1042;p169"/>
          <p:cNvSpPr txBox="1"/>
          <p:nvPr>
            <p:ph idx="1" type="body"/>
          </p:nvPr>
        </p:nvSpPr>
        <p:spPr>
          <a:xfrm>
            <a:off x="2191275" y="12683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Consultative bodies</a:t>
            </a:r>
            <a:endParaRPr sz="1265">
              <a:solidFill>
                <a:schemeClr val="lt1"/>
              </a:solidFill>
              <a:latin typeface="Unbounded Light"/>
              <a:ea typeface="Unbounded Light"/>
              <a:cs typeface="Unbounded Light"/>
              <a:sym typeface="Unbounded Light"/>
            </a:endParaRPr>
          </a:p>
        </p:txBody>
      </p:sp>
      <p:sp>
        <p:nvSpPr>
          <p:cNvPr id="1043" name="Google Shape;1043;p169"/>
          <p:cNvSpPr txBox="1"/>
          <p:nvPr>
            <p:ph idx="1" type="body"/>
          </p:nvPr>
        </p:nvSpPr>
        <p:spPr>
          <a:xfrm>
            <a:off x="283987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Elected </a:t>
            </a:r>
            <a:r>
              <a:rPr lang="en" sz="1365">
                <a:solidFill>
                  <a:schemeClr val="lt1"/>
                </a:solidFill>
                <a:latin typeface="Unbounded Light"/>
                <a:ea typeface="Unbounded Light"/>
                <a:cs typeface="Unbounded Light"/>
                <a:sym typeface="Unbounded Light"/>
              </a:rPr>
              <a:t> bodies</a:t>
            </a:r>
            <a:endParaRPr sz="1365">
              <a:solidFill>
                <a:schemeClr val="lt1"/>
              </a:solidFill>
              <a:latin typeface="Unbounded Light"/>
              <a:ea typeface="Unbounded Light"/>
              <a:cs typeface="Unbounded Light"/>
              <a:sym typeface="Unbounded Light"/>
            </a:endParaRPr>
          </a:p>
        </p:txBody>
      </p:sp>
      <p:sp>
        <p:nvSpPr>
          <p:cNvPr id="1031" name="Google Shape;1031;p169"/>
          <p:cNvSpPr txBox="1"/>
          <p:nvPr>
            <p:ph idx="1" type="body"/>
          </p:nvPr>
        </p:nvSpPr>
        <p:spPr>
          <a:xfrm>
            <a:off x="3478925" y="1268388"/>
            <a:ext cx="1436400" cy="76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Token</a:t>
            </a:r>
            <a:br>
              <a:rPr lang="en" sz="1265">
                <a:solidFill>
                  <a:schemeClr val="lt1"/>
                </a:solidFill>
                <a:latin typeface="Unbounded Light"/>
                <a:ea typeface="Unbounded Light"/>
                <a:cs typeface="Unbounded Light"/>
                <a:sym typeface="Unbounded Light"/>
              </a:rPr>
            </a:br>
            <a:r>
              <a:rPr lang="en" sz="1265">
                <a:solidFill>
                  <a:schemeClr val="lt1"/>
                </a:solidFill>
                <a:latin typeface="Unbounded Light"/>
                <a:ea typeface="Unbounded Light"/>
                <a:cs typeface="Unbounded Light"/>
                <a:sym typeface="Unbounded Light"/>
              </a:rPr>
              <a:t>weighted voting</a:t>
            </a:r>
            <a:endParaRPr sz="1265">
              <a:solidFill>
                <a:schemeClr val="lt1"/>
              </a:solidFill>
              <a:latin typeface="Unbounded Light"/>
              <a:ea typeface="Unbounded Light"/>
              <a:cs typeface="Unbounded Light"/>
              <a:sym typeface="Unbounded Light"/>
            </a:endParaRPr>
          </a:p>
        </p:txBody>
      </p:sp>
      <p:sp>
        <p:nvSpPr>
          <p:cNvPr id="1044" name="Google Shape;1044;p169"/>
          <p:cNvSpPr txBox="1"/>
          <p:nvPr>
            <p:ph idx="1" type="body"/>
          </p:nvPr>
        </p:nvSpPr>
        <p:spPr>
          <a:xfrm>
            <a:off x="4276275" y="2007100"/>
            <a:ext cx="1148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941"/>
              <a:buNone/>
            </a:pPr>
            <a:r>
              <a:rPr lang="en" sz="1162">
                <a:solidFill>
                  <a:schemeClr val="lt1"/>
                </a:solidFill>
                <a:latin typeface="Unbounded Light"/>
                <a:ea typeface="Unbounded Light"/>
                <a:cs typeface="Unbounded Light"/>
                <a:sym typeface="Unbounded Light"/>
              </a:rPr>
              <a:t>Vote delegation</a:t>
            </a:r>
            <a:endParaRPr sz="1162">
              <a:solidFill>
                <a:schemeClr val="lt1"/>
              </a:solidFill>
              <a:latin typeface="Unbounded Light"/>
              <a:ea typeface="Unbounded Light"/>
              <a:cs typeface="Unbounded Light"/>
              <a:sym typeface="Unbounded Light"/>
            </a:endParaRPr>
          </a:p>
        </p:txBody>
      </p:sp>
      <p:sp>
        <p:nvSpPr>
          <p:cNvPr id="1034" name="Google Shape;1034;p169"/>
          <p:cNvSpPr txBox="1"/>
          <p:nvPr>
            <p:ph idx="1" type="body"/>
          </p:nvPr>
        </p:nvSpPr>
        <p:spPr>
          <a:xfrm>
            <a:off x="4785650" y="1268388"/>
            <a:ext cx="1436400" cy="7602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1000"/>
              </a:spcAft>
              <a:buSzPct val="74542"/>
              <a:buNone/>
            </a:pPr>
            <a:r>
              <a:rPr lang="en" sz="1365">
                <a:solidFill>
                  <a:schemeClr val="lt1"/>
                </a:solidFill>
                <a:latin typeface="Unbounded Light"/>
                <a:ea typeface="Unbounded Light"/>
                <a:cs typeface="Unbounded Light"/>
                <a:sym typeface="Unbounded Light"/>
              </a:rPr>
              <a:t>Multi-track voting system</a:t>
            </a:r>
            <a:endParaRPr sz="1365">
              <a:solidFill>
                <a:schemeClr val="lt1"/>
              </a:solidFill>
              <a:latin typeface="Unbounded Light"/>
              <a:ea typeface="Unbounded Light"/>
              <a:cs typeface="Unbounded Light"/>
              <a:sym typeface="Unbounded Light"/>
            </a:endParaRPr>
          </a:p>
        </p:txBody>
      </p:sp>
      <p:sp>
        <p:nvSpPr>
          <p:cNvPr id="1045" name="Google Shape;1045;p169"/>
          <p:cNvSpPr txBox="1"/>
          <p:nvPr>
            <p:ph idx="1" type="body"/>
          </p:nvPr>
        </p:nvSpPr>
        <p:spPr>
          <a:xfrm>
            <a:off x="542477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Conviction voting</a:t>
            </a:r>
            <a:endParaRPr sz="1365">
              <a:solidFill>
                <a:schemeClr val="lt1"/>
              </a:solidFill>
              <a:latin typeface="Unbounded Light"/>
              <a:ea typeface="Unbounded Light"/>
              <a:cs typeface="Unbounded Light"/>
              <a:sym typeface="Unbounded Light"/>
            </a:endParaRPr>
          </a:p>
        </p:txBody>
      </p:sp>
      <p:sp>
        <p:nvSpPr>
          <p:cNvPr id="1046" name="Google Shape;1046;p169"/>
          <p:cNvSpPr txBox="1"/>
          <p:nvPr>
            <p:ph idx="1" type="body"/>
          </p:nvPr>
        </p:nvSpPr>
        <p:spPr>
          <a:xfrm>
            <a:off x="6082825" y="1268388"/>
            <a:ext cx="1436400" cy="7602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1000"/>
              </a:spcAft>
              <a:buSzPct val="74542"/>
              <a:buNone/>
            </a:pPr>
            <a:r>
              <a:rPr lang="en" sz="1365">
                <a:solidFill>
                  <a:schemeClr val="lt1"/>
                </a:solidFill>
                <a:latin typeface="Unbounded Light"/>
                <a:ea typeface="Unbounded Light"/>
                <a:cs typeface="Unbounded Light"/>
                <a:sym typeface="Unbounded Light"/>
              </a:rPr>
              <a:t>1 person/ account - </a:t>
            </a:r>
            <a:br>
              <a:rPr lang="en" sz="1365">
                <a:solidFill>
                  <a:schemeClr val="lt1"/>
                </a:solidFill>
                <a:latin typeface="Unbounded Light"/>
                <a:ea typeface="Unbounded Light"/>
                <a:cs typeface="Unbounded Light"/>
                <a:sym typeface="Unbounded Light"/>
              </a:rPr>
            </a:br>
            <a:r>
              <a:rPr lang="en" sz="1365">
                <a:solidFill>
                  <a:schemeClr val="lt1"/>
                </a:solidFill>
                <a:latin typeface="Unbounded Light"/>
                <a:ea typeface="Unbounded Light"/>
                <a:cs typeface="Unbounded Light"/>
                <a:sym typeface="Unbounded Light"/>
              </a:rPr>
              <a:t>1 vote</a:t>
            </a:r>
            <a:endParaRPr sz="1365">
              <a:solidFill>
                <a:schemeClr val="lt1"/>
              </a:solidFill>
              <a:latin typeface="Unbounded Light"/>
              <a:ea typeface="Unbounded Light"/>
              <a:cs typeface="Unbounded Light"/>
              <a:sym typeface="Unbounded Light"/>
            </a:endParaRPr>
          </a:p>
        </p:txBody>
      </p:sp>
      <p:sp>
        <p:nvSpPr>
          <p:cNvPr id="1047" name="Google Shape;1047;p169"/>
          <p:cNvSpPr txBox="1"/>
          <p:nvPr>
            <p:ph idx="1" type="body"/>
          </p:nvPr>
        </p:nvSpPr>
        <p:spPr>
          <a:xfrm>
            <a:off x="6861175" y="2007100"/>
            <a:ext cx="1148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Quadratic voting</a:t>
            </a:r>
            <a:endParaRPr sz="1265">
              <a:solidFill>
                <a:schemeClr val="lt1"/>
              </a:solidFill>
              <a:latin typeface="Unbounded Light"/>
              <a:ea typeface="Unbounded Light"/>
              <a:cs typeface="Unbounded Light"/>
              <a:sym typeface="Unbounded Light"/>
            </a:endParaRPr>
          </a:p>
        </p:txBody>
      </p:sp>
      <p:sp>
        <p:nvSpPr>
          <p:cNvPr id="1039" name="Google Shape;1039;p169"/>
          <p:cNvSpPr txBox="1"/>
          <p:nvPr>
            <p:ph idx="1" type="body"/>
          </p:nvPr>
        </p:nvSpPr>
        <p:spPr>
          <a:xfrm>
            <a:off x="7370625" y="12683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Correlation discounts</a:t>
            </a:r>
            <a:endParaRPr sz="1365">
              <a:solidFill>
                <a:schemeClr val="lt1"/>
              </a:solidFill>
              <a:latin typeface="Unbounded Light"/>
              <a:ea typeface="Unbounded Light"/>
              <a:cs typeface="Unbounded Light"/>
              <a:sym typeface="Unbounded Light"/>
            </a:endParaRPr>
          </a:p>
        </p:txBody>
      </p:sp>
      <p:pic>
        <p:nvPicPr>
          <p:cNvPr id="1048" name="Google Shape;1048;p169"/>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0"/>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Multisig governance</a:t>
            </a:r>
            <a:endParaRPr sz="3020">
              <a:solidFill>
                <a:schemeClr val="lt1"/>
              </a:solidFill>
              <a:latin typeface="Unbounded Medium"/>
              <a:ea typeface="Unbounded Medium"/>
              <a:cs typeface="Unbounded Medium"/>
              <a:sym typeface="Unbounded Medium"/>
            </a:endParaRPr>
          </a:p>
        </p:txBody>
      </p:sp>
      <p:sp>
        <p:nvSpPr>
          <p:cNvPr id="1054" name="Google Shape;1054;p170"/>
          <p:cNvSpPr txBox="1"/>
          <p:nvPr>
            <p:ph idx="1" type="body"/>
          </p:nvPr>
        </p:nvSpPr>
        <p:spPr>
          <a:xfrm>
            <a:off x="972750" y="4217900"/>
            <a:ext cx="7198500" cy="5727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Polygon Protocol Council </a:t>
            </a:r>
            <a:r>
              <a:rPr lang="en" sz="2058">
                <a:solidFill>
                  <a:schemeClr val="lt1"/>
                </a:solidFill>
                <a:latin typeface="Unbounded Light"/>
                <a:ea typeface="Unbounded Light"/>
                <a:cs typeface="Unbounded Light"/>
                <a:sym typeface="Unbounded Light"/>
              </a:rPr>
              <a:t>emergency updates</a:t>
            </a:r>
            <a:endParaRPr sz="2058">
              <a:solidFill>
                <a:schemeClr val="lt1"/>
              </a:solidFill>
              <a:latin typeface="Unbounded Light"/>
              <a:ea typeface="Unbounded Light"/>
              <a:cs typeface="Unbounded Light"/>
              <a:sym typeface="Unbounded Light"/>
            </a:endParaRPr>
          </a:p>
        </p:txBody>
      </p:sp>
      <p:pic>
        <p:nvPicPr>
          <p:cNvPr id="1055" name="Google Shape;1055;p170"/>
          <p:cNvPicPr preferRelativeResize="0"/>
          <p:nvPr/>
        </p:nvPicPr>
        <p:blipFill>
          <a:blip r:embed="rId3">
            <a:alphaModFix/>
          </a:blip>
          <a:stretch>
            <a:fillRect/>
          </a:stretch>
        </p:blipFill>
        <p:spPr>
          <a:xfrm>
            <a:off x="6568400" y="1615275"/>
            <a:ext cx="1912925" cy="1912925"/>
          </a:xfrm>
          <a:prstGeom prst="rect">
            <a:avLst/>
          </a:prstGeom>
          <a:noFill/>
          <a:ln>
            <a:noFill/>
          </a:ln>
        </p:spPr>
      </p:pic>
      <p:pic>
        <p:nvPicPr>
          <p:cNvPr id="1056" name="Google Shape;1056;p170"/>
          <p:cNvPicPr preferRelativeResize="0"/>
          <p:nvPr/>
        </p:nvPicPr>
        <p:blipFill>
          <a:blip r:embed="rId4">
            <a:alphaModFix/>
          </a:blip>
          <a:stretch>
            <a:fillRect/>
          </a:stretch>
        </p:blipFill>
        <p:spPr>
          <a:xfrm>
            <a:off x="3962400" y="1962150"/>
            <a:ext cx="1219200" cy="1219200"/>
          </a:xfrm>
          <a:prstGeom prst="rect">
            <a:avLst/>
          </a:prstGeom>
          <a:noFill/>
          <a:ln>
            <a:noFill/>
          </a:ln>
        </p:spPr>
      </p:pic>
      <p:pic>
        <p:nvPicPr>
          <p:cNvPr id="1057" name="Google Shape;1057;p170"/>
          <p:cNvPicPr preferRelativeResize="0"/>
          <p:nvPr/>
        </p:nvPicPr>
        <p:blipFill>
          <a:blip r:embed="rId5">
            <a:alphaModFix/>
          </a:blip>
          <a:stretch>
            <a:fillRect/>
          </a:stretch>
        </p:blipFill>
        <p:spPr>
          <a:xfrm flipH="1">
            <a:off x="1368150" y="1266160"/>
            <a:ext cx="796875" cy="796875"/>
          </a:xfrm>
          <a:prstGeom prst="rect">
            <a:avLst/>
          </a:prstGeom>
          <a:noFill/>
          <a:ln>
            <a:noFill/>
          </a:ln>
        </p:spPr>
      </p:pic>
      <p:pic>
        <p:nvPicPr>
          <p:cNvPr id="1058" name="Google Shape;1058;p170"/>
          <p:cNvPicPr preferRelativeResize="0"/>
          <p:nvPr/>
        </p:nvPicPr>
        <p:blipFill>
          <a:blip r:embed="rId5">
            <a:alphaModFix/>
          </a:blip>
          <a:stretch>
            <a:fillRect/>
          </a:stretch>
        </p:blipFill>
        <p:spPr>
          <a:xfrm flipH="1">
            <a:off x="1368150" y="2173310"/>
            <a:ext cx="796875" cy="796875"/>
          </a:xfrm>
          <a:prstGeom prst="rect">
            <a:avLst/>
          </a:prstGeom>
          <a:noFill/>
          <a:ln>
            <a:noFill/>
          </a:ln>
        </p:spPr>
      </p:pic>
      <p:pic>
        <p:nvPicPr>
          <p:cNvPr id="1059" name="Google Shape;1059;p170"/>
          <p:cNvPicPr preferRelativeResize="0"/>
          <p:nvPr/>
        </p:nvPicPr>
        <p:blipFill>
          <a:blip r:embed="rId5">
            <a:alphaModFix/>
          </a:blip>
          <a:stretch>
            <a:fillRect/>
          </a:stretch>
        </p:blipFill>
        <p:spPr>
          <a:xfrm flipH="1">
            <a:off x="1368150" y="3080473"/>
            <a:ext cx="796875" cy="796875"/>
          </a:xfrm>
          <a:prstGeom prst="rect">
            <a:avLst/>
          </a:prstGeom>
          <a:noFill/>
          <a:ln>
            <a:noFill/>
          </a:ln>
        </p:spPr>
      </p:pic>
      <p:cxnSp>
        <p:nvCxnSpPr>
          <p:cNvPr id="1060" name="Google Shape;1060;p170"/>
          <p:cNvCxnSpPr>
            <a:stCxn id="1058" idx="1"/>
            <a:endCxn id="1056" idx="1"/>
          </p:cNvCxnSpPr>
          <p:nvPr/>
        </p:nvCxnSpPr>
        <p:spPr>
          <a:xfrm>
            <a:off x="2165025" y="2571748"/>
            <a:ext cx="1797300" cy="0"/>
          </a:xfrm>
          <a:prstGeom prst="straightConnector1">
            <a:avLst/>
          </a:prstGeom>
          <a:noFill/>
          <a:ln cap="flat" cmpd="sng" w="28575">
            <a:solidFill>
              <a:srgbClr val="E20479"/>
            </a:solidFill>
            <a:prstDash val="solid"/>
            <a:round/>
            <a:headEnd len="med" w="med" type="none"/>
            <a:tailEnd len="med" w="med" type="stealth"/>
          </a:ln>
        </p:spPr>
      </p:cxnSp>
      <p:cxnSp>
        <p:nvCxnSpPr>
          <p:cNvPr id="1061" name="Google Shape;1061;p170"/>
          <p:cNvCxnSpPr>
            <a:endCxn id="1055" idx="1"/>
          </p:cNvCxnSpPr>
          <p:nvPr/>
        </p:nvCxnSpPr>
        <p:spPr>
          <a:xfrm>
            <a:off x="5181500" y="2571738"/>
            <a:ext cx="1386900" cy="0"/>
          </a:xfrm>
          <a:prstGeom prst="straightConnector1">
            <a:avLst/>
          </a:prstGeom>
          <a:noFill/>
          <a:ln cap="flat" cmpd="sng" w="28575">
            <a:solidFill>
              <a:srgbClr val="E20479"/>
            </a:solidFill>
            <a:prstDash val="solid"/>
            <a:round/>
            <a:headEnd len="med" w="med" type="none"/>
            <a:tailEnd len="med" w="med" type="stealth"/>
          </a:ln>
        </p:spPr>
      </p:cxnSp>
      <p:cxnSp>
        <p:nvCxnSpPr>
          <p:cNvPr id="1062" name="Google Shape;1062;p170"/>
          <p:cNvCxnSpPr>
            <a:stCxn id="1057" idx="1"/>
            <a:endCxn id="1056" idx="1"/>
          </p:cNvCxnSpPr>
          <p:nvPr/>
        </p:nvCxnSpPr>
        <p:spPr>
          <a:xfrm>
            <a:off x="2165025" y="1664598"/>
            <a:ext cx="1797300" cy="907200"/>
          </a:xfrm>
          <a:prstGeom prst="straightConnector1">
            <a:avLst/>
          </a:prstGeom>
          <a:noFill/>
          <a:ln cap="flat" cmpd="sng" w="28575">
            <a:solidFill>
              <a:srgbClr val="E20479"/>
            </a:solidFill>
            <a:prstDash val="solid"/>
            <a:round/>
            <a:headEnd len="med" w="med" type="none"/>
            <a:tailEnd len="med" w="med" type="none"/>
          </a:ln>
        </p:spPr>
      </p:cxnSp>
      <p:cxnSp>
        <p:nvCxnSpPr>
          <p:cNvPr id="1063" name="Google Shape;1063;p170"/>
          <p:cNvCxnSpPr>
            <a:stCxn id="1059" idx="1"/>
            <a:endCxn id="1056" idx="1"/>
          </p:cNvCxnSpPr>
          <p:nvPr/>
        </p:nvCxnSpPr>
        <p:spPr>
          <a:xfrm flipH="1" rot="10800000">
            <a:off x="2165025" y="2571710"/>
            <a:ext cx="1797300" cy="907200"/>
          </a:xfrm>
          <a:prstGeom prst="straightConnector1">
            <a:avLst/>
          </a:prstGeom>
          <a:noFill/>
          <a:ln cap="flat" cmpd="sng" w="28575">
            <a:solidFill>
              <a:srgbClr val="E20479"/>
            </a:solidFill>
            <a:prstDash val="dot"/>
            <a:round/>
            <a:headEnd len="med" w="med" type="none"/>
            <a:tailEnd len="med" w="med" type="none"/>
          </a:ln>
        </p:spPr>
      </p:cxnSp>
      <p:pic>
        <p:nvPicPr>
          <p:cNvPr id="1064" name="Google Shape;1064;p170"/>
          <p:cNvPicPr preferRelativeResize="0"/>
          <p:nvPr/>
        </p:nvPicPr>
        <p:blipFill>
          <a:blip r:embed="rId6">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1"/>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Vote delegation</a:t>
            </a:r>
            <a:endParaRPr sz="3020">
              <a:solidFill>
                <a:schemeClr val="lt1"/>
              </a:solidFill>
              <a:latin typeface="Unbounded Medium"/>
              <a:ea typeface="Unbounded Medium"/>
              <a:cs typeface="Unbounded Medium"/>
              <a:sym typeface="Unbounded Medium"/>
            </a:endParaRPr>
          </a:p>
        </p:txBody>
      </p:sp>
      <p:sp>
        <p:nvSpPr>
          <p:cNvPr id="1070" name="Google Shape;1070;p171"/>
          <p:cNvSpPr txBox="1"/>
          <p:nvPr>
            <p:ph idx="1" type="body"/>
          </p:nvPr>
        </p:nvSpPr>
        <p:spPr>
          <a:xfrm>
            <a:off x="972750"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Cardano’s DRep system</a:t>
            </a:r>
            <a:endParaRPr sz="2058">
              <a:solidFill>
                <a:schemeClr val="lt1"/>
              </a:solidFill>
              <a:latin typeface="Unbounded Light"/>
              <a:ea typeface="Unbounded Light"/>
              <a:cs typeface="Unbounded Light"/>
              <a:sym typeface="Unbounded Light"/>
            </a:endParaRPr>
          </a:p>
        </p:txBody>
      </p:sp>
      <p:pic>
        <p:nvPicPr>
          <p:cNvPr id="1071" name="Google Shape;1071;p171"/>
          <p:cNvPicPr preferRelativeResize="0"/>
          <p:nvPr/>
        </p:nvPicPr>
        <p:blipFill>
          <a:blip r:embed="rId3">
            <a:alphaModFix/>
          </a:blip>
          <a:stretch>
            <a:fillRect/>
          </a:stretch>
        </p:blipFill>
        <p:spPr>
          <a:xfrm>
            <a:off x="3352800" y="1352550"/>
            <a:ext cx="2438400" cy="2438400"/>
          </a:xfrm>
          <a:prstGeom prst="rect">
            <a:avLst/>
          </a:prstGeom>
          <a:noFill/>
          <a:ln>
            <a:noFill/>
          </a:ln>
        </p:spPr>
      </p:pic>
      <p:sp>
        <p:nvSpPr>
          <p:cNvPr id="1072" name="Google Shape;1072;p171"/>
          <p:cNvSpPr txBox="1"/>
          <p:nvPr>
            <p:ph idx="1" type="body"/>
          </p:nvPr>
        </p:nvSpPr>
        <p:spPr>
          <a:xfrm>
            <a:off x="1769800" y="3030750"/>
            <a:ext cx="13638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100 votes</a:t>
            </a:r>
            <a:endParaRPr sz="1365">
              <a:solidFill>
                <a:schemeClr val="lt1"/>
              </a:solidFill>
              <a:latin typeface="Unbounded Light"/>
              <a:ea typeface="Unbounded Light"/>
              <a:cs typeface="Unbounded Light"/>
              <a:sym typeface="Unbounded Light"/>
            </a:endParaRPr>
          </a:p>
        </p:txBody>
      </p:sp>
      <p:sp>
        <p:nvSpPr>
          <p:cNvPr id="1073" name="Google Shape;1073;p171"/>
          <p:cNvSpPr txBox="1"/>
          <p:nvPr>
            <p:ph idx="1" type="body"/>
          </p:nvPr>
        </p:nvSpPr>
        <p:spPr>
          <a:xfrm>
            <a:off x="6010400" y="3030750"/>
            <a:ext cx="13638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50</a:t>
            </a:r>
            <a:r>
              <a:rPr lang="en" sz="1365">
                <a:solidFill>
                  <a:schemeClr val="lt1"/>
                </a:solidFill>
                <a:latin typeface="Unbounded Light"/>
                <a:ea typeface="Unbounded Light"/>
                <a:cs typeface="Unbounded Light"/>
                <a:sym typeface="Unbounded Light"/>
              </a:rPr>
              <a:t> votes</a:t>
            </a:r>
            <a:endParaRPr sz="1365">
              <a:solidFill>
                <a:schemeClr val="lt1"/>
              </a:solidFill>
              <a:latin typeface="Unbounded Light"/>
              <a:ea typeface="Unbounded Light"/>
              <a:cs typeface="Unbounded Light"/>
              <a:sym typeface="Unbounded Light"/>
            </a:endParaRPr>
          </a:p>
        </p:txBody>
      </p:sp>
      <p:sp>
        <p:nvSpPr>
          <p:cNvPr id="1074" name="Google Shape;1074;p171"/>
          <p:cNvSpPr txBox="1"/>
          <p:nvPr>
            <p:ph idx="1" type="body"/>
          </p:nvPr>
        </p:nvSpPr>
        <p:spPr>
          <a:xfrm>
            <a:off x="5629300" y="1692075"/>
            <a:ext cx="13638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1</a:t>
            </a:r>
            <a:r>
              <a:rPr lang="en" sz="1365">
                <a:solidFill>
                  <a:schemeClr val="lt1"/>
                </a:solidFill>
                <a:latin typeface="Unbounded Light"/>
                <a:ea typeface="Unbounded Light"/>
                <a:cs typeface="Unbounded Light"/>
                <a:sym typeface="Unbounded Light"/>
              </a:rPr>
              <a:t>50 votes</a:t>
            </a:r>
            <a:endParaRPr sz="1365">
              <a:solidFill>
                <a:schemeClr val="lt1"/>
              </a:solidFill>
              <a:latin typeface="Unbounded Light"/>
              <a:ea typeface="Unbounded Light"/>
              <a:cs typeface="Unbounded Light"/>
              <a:sym typeface="Unbounded Light"/>
            </a:endParaRPr>
          </a:p>
        </p:txBody>
      </p:sp>
      <p:pic>
        <p:nvPicPr>
          <p:cNvPr id="1075" name="Google Shape;1075;p17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2"/>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Quadratic voting</a:t>
            </a:r>
            <a:endParaRPr sz="3020">
              <a:solidFill>
                <a:schemeClr val="lt1"/>
              </a:solidFill>
              <a:latin typeface="Unbounded Medium"/>
              <a:ea typeface="Unbounded Medium"/>
              <a:cs typeface="Unbounded Medium"/>
              <a:sym typeface="Unbounded Medium"/>
            </a:endParaRPr>
          </a:p>
        </p:txBody>
      </p:sp>
      <p:pic>
        <p:nvPicPr>
          <p:cNvPr id="1081" name="Google Shape;1081;p172">
            <a:hlinkClick r:id="rId3"/>
          </p:cNvPr>
          <p:cNvPicPr preferRelativeResize="0"/>
          <p:nvPr/>
        </p:nvPicPr>
        <p:blipFill>
          <a:blip r:embed="rId4">
            <a:alphaModFix/>
          </a:blip>
          <a:stretch>
            <a:fillRect/>
          </a:stretch>
        </p:blipFill>
        <p:spPr>
          <a:xfrm>
            <a:off x="966088" y="1399825"/>
            <a:ext cx="7211825" cy="2618525"/>
          </a:xfrm>
          <a:prstGeom prst="rect">
            <a:avLst/>
          </a:prstGeom>
          <a:noFill/>
          <a:ln cap="flat" cmpd="sng" w="28575">
            <a:solidFill>
              <a:srgbClr val="E20479"/>
            </a:solidFill>
            <a:prstDash val="solid"/>
            <a:round/>
            <a:headEnd len="sm" w="sm" type="none"/>
            <a:tailEnd len="sm" w="sm" type="none"/>
          </a:ln>
        </p:spPr>
      </p:pic>
      <p:sp>
        <p:nvSpPr>
          <p:cNvPr id="1082" name="Google Shape;1082;p172"/>
          <p:cNvSpPr txBox="1"/>
          <p:nvPr>
            <p:ph idx="1" type="body"/>
          </p:nvPr>
        </p:nvSpPr>
        <p:spPr>
          <a:xfrm>
            <a:off x="972750"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Gitcoin’s quadratic funding model</a:t>
            </a:r>
            <a:endParaRPr sz="2058">
              <a:solidFill>
                <a:schemeClr val="lt1"/>
              </a:solidFill>
              <a:latin typeface="Unbounded Light"/>
              <a:ea typeface="Unbounded Light"/>
              <a:cs typeface="Unbounded Light"/>
              <a:sym typeface="Unbounded Light"/>
            </a:endParaRPr>
          </a:p>
        </p:txBody>
      </p:sp>
      <p:pic>
        <p:nvPicPr>
          <p:cNvPr id="1083" name="Google Shape;1083;p172"/>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3"/>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2:</a:t>
            </a:r>
            <a:r>
              <a:rPr lang="en" sz="3020">
                <a:solidFill>
                  <a:schemeClr val="lt1"/>
                </a:solidFill>
                <a:latin typeface="Unbounded Medium"/>
                <a:ea typeface="Unbounded Medium"/>
                <a:cs typeface="Unbounded Medium"/>
                <a:sym typeface="Unbounded Medium"/>
              </a:rPr>
              <a:t> Pick your ingredients</a:t>
            </a:r>
            <a:endParaRPr sz="3020">
              <a:solidFill>
                <a:schemeClr val="lt1"/>
              </a:solidFill>
              <a:latin typeface="Unbounded Medium"/>
              <a:ea typeface="Unbounded Medium"/>
              <a:cs typeface="Unbounded Medium"/>
              <a:sym typeface="Unbounded Medium"/>
            </a:endParaRPr>
          </a:p>
        </p:txBody>
      </p:sp>
      <p:cxnSp>
        <p:nvCxnSpPr>
          <p:cNvPr id="1089" name="Google Shape;1089;p173"/>
          <p:cNvCxnSpPr/>
          <p:nvPr/>
        </p:nvCxnSpPr>
        <p:spPr>
          <a:xfrm>
            <a:off x="738700" y="4008100"/>
            <a:ext cx="7551000" cy="0"/>
          </a:xfrm>
          <a:prstGeom prst="straightConnector1">
            <a:avLst/>
          </a:prstGeom>
          <a:noFill/>
          <a:ln cap="flat" cmpd="sng" w="9525">
            <a:solidFill>
              <a:schemeClr val="lt1"/>
            </a:solidFill>
            <a:prstDash val="solid"/>
            <a:round/>
            <a:headEnd len="med" w="med" type="stealth"/>
            <a:tailEnd len="med" w="med" type="stealth"/>
          </a:ln>
        </p:spPr>
      </p:cxnSp>
      <p:sp>
        <p:nvSpPr>
          <p:cNvPr id="1090" name="Google Shape;1090;p173"/>
          <p:cNvSpPr txBox="1"/>
          <p:nvPr>
            <p:ph idx="1" type="body"/>
          </p:nvPr>
        </p:nvSpPr>
        <p:spPr>
          <a:xfrm>
            <a:off x="738700" y="4008100"/>
            <a:ext cx="1763100" cy="572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000"/>
              </a:spcAft>
              <a:buNone/>
            </a:pPr>
            <a:r>
              <a:rPr b="1" lang="en">
                <a:solidFill>
                  <a:srgbClr val="E20479"/>
                </a:solidFill>
                <a:latin typeface="Unbounded"/>
                <a:ea typeface="Unbounded"/>
                <a:cs typeface="Unbounded"/>
                <a:sym typeface="Unbounded"/>
              </a:rPr>
              <a:t>Immutability</a:t>
            </a:r>
            <a:endParaRPr b="1">
              <a:solidFill>
                <a:srgbClr val="E20479"/>
              </a:solidFill>
              <a:latin typeface="Unbounded"/>
              <a:ea typeface="Unbounded"/>
              <a:cs typeface="Unbounded"/>
              <a:sym typeface="Unbounded"/>
            </a:endParaRPr>
          </a:p>
        </p:txBody>
      </p:sp>
      <p:sp>
        <p:nvSpPr>
          <p:cNvPr id="1091" name="Google Shape;1091;p173"/>
          <p:cNvSpPr txBox="1"/>
          <p:nvPr>
            <p:ph idx="1" type="body"/>
          </p:nvPr>
        </p:nvSpPr>
        <p:spPr>
          <a:xfrm>
            <a:off x="6278900" y="4008100"/>
            <a:ext cx="2010900" cy="572700"/>
          </a:xfrm>
          <a:prstGeom prst="rect">
            <a:avLst/>
          </a:prstGeom>
        </p:spPr>
        <p:txBody>
          <a:bodyPr anchorCtr="0" anchor="t" bIns="91425" lIns="91425" spcFirstLastPara="1" rIns="91425" wrap="square" tIns="91425">
            <a:normAutofit fontScale="77500"/>
          </a:bodyPr>
          <a:lstStyle/>
          <a:p>
            <a:pPr indent="0" lvl="0" marL="0" rtl="0" algn="r">
              <a:spcBef>
                <a:spcPts val="0"/>
              </a:spcBef>
              <a:spcAft>
                <a:spcPts val="1000"/>
              </a:spcAft>
              <a:buNone/>
            </a:pPr>
            <a:r>
              <a:rPr b="1" lang="en" sz="2152">
                <a:solidFill>
                  <a:srgbClr val="E20479"/>
                </a:solidFill>
                <a:latin typeface="Unbounded"/>
                <a:ea typeface="Unbounded"/>
                <a:cs typeface="Unbounded"/>
                <a:sym typeface="Unbounded"/>
              </a:rPr>
              <a:t>Adaptability</a:t>
            </a:r>
            <a:endParaRPr b="1" sz="2152">
              <a:solidFill>
                <a:srgbClr val="E20479"/>
              </a:solidFill>
              <a:latin typeface="Unbounded"/>
              <a:ea typeface="Unbounded"/>
              <a:cs typeface="Unbounded"/>
              <a:sym typeface="Unbounded"/>
            </a:endParaRPr>
          </a:p>
        </p:txBody>
      </p:sp>
      <p:cxnSp>
        <p:nvCxnSpPr>
          <p:cNvPr id="1092" name="Google Shape;1092;p173"/>
          <p:cNvCxnSpPr/>
          <p:nvPr/>
        </p:nvCxnSpPr>
        <p:spPr>
          <a:xfrm>
            <a:off x="1620253"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93" name="Google Shape;1093;p173"/>
          <p:cNvCxnSpPr/>
          <p:nvPr/>
        </p:nvCxnSpPr>
        <p:spPr>
          <a:xfrm>
            <a:off x="3537041"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94" name="Google Shape;1094;p173"/>
          <p:cNvCxnSpPr/>
          <p:nvPr/>
        </p:nvCxnSpPr>
        <p:spPr>
          <a:xfrm>
            <a:off x="5453829"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095" name="Google Shape;1095;p173"/>
          <p:cNvCxnSpPr/>
          <p:nvPr/>
        </p:nvCxnSpPr>
        <p:spPr>
          <a:xfrm>
            <a:off x="7370617" y="2982150"/>
            <a:ext cx="0" cy="903000"/>
          </a:xfrm>
          <a:prstGeom prst="straightConnector1">
            <a:avLst/>
          </a:prstGeom>
          <a:noFill/>
          <a:ln cap="flat" cmpd="sng" w="9525">
            <a:solidFill>
              <a:schemeClr val="lt1"/>
            </a:solidFill>
            <a:prstDash val="solid"/>
            <a:round/>
            <a:headEnd len="med" w="med" type="none"/>
            <a:tailEnd len="med" w="med" type="stealth"/>
          </a:ln>
        </p:spPr>
      </p:cxnSp>
      <p:sp>
        <p:nvSpPr>
          <p:cNvPr id="1096" name="Google Shape;1096;p173"/>
          <p:cNvSpPr txBox="1"/>
          <p:nvPr>
            <p:ph idx="1" type="body"/>
          </p:nvPr>
        </p:nvSpPr>
        <p:spPr>
          <a:xfrm>
            <a:off x="938350" y="2007100"/>
            <a:ext cx="1363800" cy="760200"/>
          </a:xfrm>
          <a:prstGeom prst="rect">
            <a:avLst/>
          </a:prstGeom>
          <a:solidFill>
            <a:srgbClr val="E20479"/>
          </a:solidFill>
        </p:spPr>
        <p:txBody>
          <a:bodyPr anchorCtr="0" anchor="ctr" bIns="91425" lIns="91425" spcFirstLastPara="1" rIns="91425" wrap="square" tIns="91425">
            <a:normAutofit fontScale="92500" lnSpcReduction="20000"/>
          </a:bodyPr>
          <a:lstStyle/>
          <a:p>
            <a:pPr indent="0" lvl="0" marL="0" rtl="0" algn="ctr">
              <a:spcBef>
                <a:spcPts val="0"/>
              </a:spcBef>
              <a:spcAft>
                <a:spcPts val="1000"/>
              </a:spcAft>
              <a:buSzPct val="74542"/>
              <a:buNone/>
            </a:pPr>
            <a:r>
              <a:rPr lang="en" sz="1365">
                <a:solidFill>
                  <a:schemeClr val="lt1"/>
                </a:solidFill>
                <a:latin typeface="Unbounded Light"/>
                <a:ea typeface="Unbounded Light"/>
                <a:cs typeface="Unbounded Light"/>
                <a:sym typeface="Unbounded Light"/>
              </a:rPr>
              <a:t>Governance minimized protocol</a:t>
            </a:r>
            <a:endParaRPr sz="1365">
              <a:solidFill>
                <a:schemeClr val="lt1"/>
              </a:solidFill>
              <a:latin typeface="Unbounded Light"/>
              <a:ea typeface="Unbounded Light"/>
              <a:cs typeface="Unbounded Light"/>
              <a:sym typeface="Unbounded Light"/>
            </a:endParaRPr>
          </a:p>
        </p:txBody>
      </p:sp>
      <p:sp>
        <p:nvSpPr>
          <p:cNvPr id="1097" name="Google Shape;1097;p173"/>
          <p:cNvSpPr txBox="1"/>
          <p:nvPr>
            <p:ph idx="1" type="body"/>
          </p:nvPr>
        </p:nvSpPr>
        <p:spPr>
          <a:xfrm>
            <a:off x="2836988" y="2007100"/>
            <a:ext cx="1363800" cy="760200"/>
          </a:xfrm>
          <a:prstGeom prst="rect">
            <a:avLst/>
          </a:prstGeom>
          <a:solidFill>
            <a:srgbClr val="E20479"/>
          </a:solidFill>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941"/>
              <a:buNone/>
            </a:pPr>
            <a:r>
              <a:rPr lang="en" sz="1162">
                <a:solidFill>
                  <a:schemeClr val="lt1"/>
                </a:solidFill>
                <a:latin typeface="Unbounded Light"/>
                <a:ea typeface="Unbounded Light"/>
                <a:cs typeface="Unbounded Light"/>
                <a:sym typeface="Unbounded Light"/>
              </a:rPr>
              <a:t>Blockchain Constitutions</a:t>
            </a:r>
            <a:endParaRPr sz="1162">
              <a:solidFill>
                <a:schemeClr val="lt1"/>
              </a:solidFill>
              <a:latin typeface="Unbounded Light"/>
              <a:ea typeface="Unbounded Light"/>
              <a:cs typeface="Unbounded Light"/>
              <a:sym typeface="Unbounded Light"/>
            </a:endParaRPr>
          </a:p>
        </p:txBody>
      </p:sp>
      <p:sp>
        <p:nvSpPr>
          <p:cNvPr id="1098" name="Google Shape;1098;p173"/>
          <p:cNvSpPr txBox="1"/>
          <p:nvPr>
            <p:ph idx="1" type="body"/>
          </p:nvPr>
        </p:nvSpPr>
        <p:spPr>
          <a:xfrm>
            <a:off x="6652425" y="2007100"/>
            <a:ext cx="1436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Improvement Proposals</a:t>
            </a:r>
            <a:endParaRPr sz="1265">
              <a:solidFill>
                <a:schemeClr val="lt1"/>
              </a:solidFill>
              <a:latin typeface="Unbounded Light"/>
              <a:ea typeface="Unbounded Light"/>
              <a:cs typeface="Unbounded Light"/>
              <a:sym typeface="Unbounded Light"/>
            </a:endParaRPr>
          </a:p>
        </p:txBody>
      </p:sp>
      <p:sp>
        <p:nvSpPr>
          <p:cNvPr id="1099" name="Google Shape;1099;p173"/>
          <p:cNvSpPr txBox="1"/>
          <p:nvPr>
            <p:ph idx="1" type="body"/>
          </p:nvPr>
        </p:nvSpPr>
        <p:spPr>
          <a:xfrm>
            <a:off x="473562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Nomic Systems</a:t>
            </a:r>
            <a:endParaRPr sz="1365">
              <a:solidFill>
                <a:schemeClr val="lt1"/>
              </a:solidFill>
              <a:latin typeface="Unbounded Light"/>
              <a:ea typeface="Unbounded Light"/>
              <a:cs typeface="Unbounded Light"/>
              <a:sym typeface="Unbounded Light"/>
            </a:endParaRPr>
          </a:p>
        </p:txBody>
      </p:sp>
      <p:pic>
        <p:nvPicPr>
          <p:cNvPr id="1100" name="Google Shape;1100;p173"/>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74"/>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governance minimization</a:t>
            </a:r>
            <a:endParaRPr sz="3020">
              <a:solidFill>
                <a:schemeClr val="lt1"/>
              </a:solidFill>
              <a:latin typeface="Unbounded Medium"/>
              <a:ea typeface="Unbounded Medium"/>
              <a:cs typeface="Unbounded Medium"/>
              <a:sym typeface="Unbounded Medium"/>
            </a:endParaRPr>
          </a:p>
        </p:txBody>
      </p:sp>
      <p:sp>
        <p:nvSpPr>
          <p:cNvPr id="1106" name="Google Shape;1106;p174"/>
          <p:cNvSpPr txBox="1"/>
          <p:nvPr>
            <p:ph idx="1" type="body"/>
          </p:nvPr>
        </p:nvSpPr>
        <p:spPr>
          <a:xfrm>
            <a:off x="972750"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Bitcoin’s governance design</a:t>
            </a:r>
            <a:endParaRPr sz="2058">
              <a:solidFill>
                <a:schemeClr val="lt1"/>
              </a:solidFill>
              <a:latin typeface="Unbounded Light"/>
              <a:ea typeface="Unbounded Light"/>
              <a:cs typeface="Unbounded Light"/>
              <a:sym typeface="Unbounded Light"/>
            </a:endParaRPr>
          </a:p>
        </p:txBody>
      </p:sp>
      <p:sp>
        <p:nvSpPr>
          <p:cNvPr id="1107" name="Google Shape;1107;p174"/>
          <p:cNvSpPr/>
          <p:nvPr/>
        </p:nvSpPr>
        <p:spPr>
          <a:xfrm>
            <a:off x="3641700" y="1928825"/>
            <a:ext cx="930300" cy="855900"/>
          </a:xfrm>
          <a:prstGeom prst="rect">
            <a:avLst/>
          </a:prstGeom>
          <a:solidFill>
            <a:srgbClr val="E204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8" name="Google Shape;1108;p174"/>
          <p:cNvPicPr preferRelativeResize="0"/>
          <p:nvPr/>
        </p:nvPicPr>
        <p:blipFill>
          <a:blip r:embed="rId3">
            <a:alphaModFix/>
          </a:blip>
          <a:stretch>
            <a:fillRect/>
          </a:stretch>
        </p:blipFill>
        <p:spPr>
          <a:xfrm>
            <a:off x="3352800" y="1600500"/>
            <a:ext cx="2438400" cy="2438400"/>
          </a:xfrm>
          <a:prstGeom prst="rect">
            <a:avLst/>
          </a:prstGeom>
          <a:noFill/>
          <a:ln>
            <a:noFill/>
          </a:ln>
        </p:spPr>
      </p:pic>
      <p:pic>
        <p:nvPicPr>
          <p:cNvPr id="1109" name="Google Shape;1109;p17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75"/>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Blockchain constitutionalism</a:t>
            </a:r>
            <a:endParaRPr sz="3020">
              <a:solidFill>
                <a:schemeClr val="lt1"/>
              </a:solidFill>
              <a:latin typeface="Unbounded Medium"/>
              <a:ea typeface="Unbounded Medium"/>
              <a:cs typeface="Unbounded Medium"/>
              <a:sym typeface="Unbounded Medium"/>
            </a:endParaRPr>
          </a:p>
        </p:txBody>
      </p:sp>
      <p:sp>
        <p:nvSpPr>
          <p:cNvPr id="1115" name="Google Shape;1115;p175"/>
          <p:cNvSpPr txBox="1"/>
          <p:nvPr>
            <p:ph idx="1" type="body"/>
          </p:nvPr>
        </p:nvSpPr>
        <p:spPr>
          <a:xfrm>
            <a:off x="972750"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Optimism’s working constitution</a:t>
            </a:r>
            <a:endParaRPr sz="2058">
              <a:solidFill>
                <a:schemeClr val="lt1"/>
              </a:solidFill>
              <a:latin typeface="Unbounded Light"/>
              <a:ea typeface="Unbounded Light"/>
              <a:cs typeface="Unbounded Light"/>
              <a:sym typeface="Unbounded Light"/>
            </a:endParaRPr>
          </a:p>
        </p:txBody>
      </p:sp>
      <p:pic>
        <p:nvPicPr>
          <p:cNvPr id="1116" name="Google Shape;1116;p175">
            <a:hlinkClick r:id="rId3"/>
          </p:cNvPr>
          <p:cNvPicPr preferRelativeResize="0"/>
          <p:nvPr/>
        </p:nvPicPr>
        <p:blipFill>
          <a:blip r:embed="rId4">
            <a:alphaModFix/>
          </a:blip>
          <a:stretch>
            <a:fillRect/>
          </a:stretch>
        </p:blipFill>
        <p:spPr>
          <a:xfrm>
            <a:off x="493129" y="1599650"/>
            <a:ext cx="5013974" cy="2001976"/>
          </a:xfrm>
          <a:prstGeom prst="rect">
            <a:avLst/>
          </a:prstGeom>
          <a:noFill/>
          <a:ln cap="flat" cmpd="sng" w="28575">
            <a:solidFill>
              <a:srgbClr val="E20479"/>
            </a:solidFill>
            <a:prstDash val="solid"/>
            <a:round/>
            <a:headEnd len="sm" w="sm" type="none"/>
            <a:tailEnd len="sm" w="sm" type="none"/>
          </a:ln>
        </p:spPr>
      </p:pic>
      <p:pic>
        <p:nvPicPr>
          <p:cNvPr id="1117" name="Google Shape;1117;p175">
            <a:hlinkClick r:id="rId5"/>
          </p:cNvPr>
          <p:cNvPicPr preferRelativeResize="0"/>
          <p:nvPr/>
        </p:nvPicPr>
        <p:blipFill>
          <a:blip r:embed="rId6">
            <a:alphaModFix/>
          </a:blip>
          <a:stretch>
            <a:fillRect/>
          </a:stretch>
        </p:blipFill>
        <p:spPr>
          <a:xfrm>
            <a:off x="5338553" y="1101900"/>
            <a:ext cx="3332095" cy="1986742"/>
          </a:xfrm>
          <a:prstGeom prst="rect">
            <a:avLst/>
          </a:prstGeom>
          <a:noFill/>
          <a:ln cap="flat" cmpd="sng" w="28575">
            <a:solidFill>
              <a:srgbClr val="E20479"/>
            </a:solidFill>
            <a:prstDash val="solid"/>
            <a:round/>
            <a:headEnd len="sm" w="sm" type="none"/>
            <a:tailEnd len="sm" w="sm" type="none"/>
          </a:ln>
        </p:spPr>
      </p:pic>
      <p:pic>
        <p:nvPicPr>
          <p:cNvPr id="1118" name="Google Shape;1118;p175">
            <a:hlinkClick r:id="rId7"/>
          </p:cNvPr>
          <p:cNvPicPr preferRelativeResize="0"/>
          <p:nvPr/>
        </p:nvPicPr>
        <p:blipFill rotWithShape="1">
          <a:blip r:embed="rId8">
            <a:alphaModFix/>
          </a:blip>
          <a:srcRect b="0" l="0" r="18586" t="0"/>
          <a:stretch/>
        </p:blipFill>
        <p:spPr>
          <a:xfrm>
            <a:off x="4628450" y="2486575"/>
            <a:ext cx="2310352" cy="1731324"/>
          </a:xfrm>
          <a:prstGeom prst="rect">
            <a:avLst/>
          </a:prstGeom>
          <a:noFill/>
          <a:ln cap="flat" cmpd="sng" w="28575">
            <a:solidFill>
              <a:srgbClr val="E20479"/>
            </a:solidFill>
            <a:prstDash val="solid"/>
            <a:round/>
            <a:headEnd len="sm" w="sm" type="none"/>
            <a:tailEnd len="sm" w="sm" type="none"/>
          </a:ln>
        </p:spPr>
      </p:pic>
      <p:pic>
        <p:nvPicPr>
          <p:cNvPr id="1119" name="Google Shape;1119;p175"/>
          <p:cNvPicPr preferRelativeResize="0"/>
          <p:nvPr/>
        </p:nvPicPr>
        <p:blipFill>
          <a:blip r:embed="rId9">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76"/>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Improvement proposals</a:t>
            </a:r>
            <a:endParaRPr sz="3020">
              <a:solidFill>
                <a:schemeClr val="lt1"/>
              </a:solidFill>
              <a:latin typeface="Unbounded Medium"/>
              <a:ea typeface="Unbounded Medium"/>
              <a:cs typeface="Unbounded Medium"/>
              <a:sym typeface="Unbounded Medium"/>
            </a:endParaRPr>
          </a:p>
        </p:txBody>
      </p:sp>
      <p:pic>
        <p:nvPicPr>
          <p:cNvPr id="1125" name="Google Shape;1125;p176"/>
          <p:cNvPicPr preferRelativeResize="0"/>
          <p:nvPr/>
        </p:nvPicPr>
        <p:blipFill>
          <a:blip r:embed="rId3">
            <a:alphaModFix/>
          </a:blip>
          <a:stretch>
            <a:fillRect/>
          </a:stretch>
        </p:blipFill>
        <p:spPr>
          <a:xfrm>
            <a:off x="493122" y="1666300"/>
            <a:ext cx="4918875" cy="1617375"/>
          </a:xfrm>
          <a:prstGeom prst="rect">
            <a:avLst/>
          </a:prstGeom>
          <a:noFill/>
          <a:ln cap="flat" cmpd="sng" w="28575">
            <a:solidFill>
              <a:srgbClr val="E20479"/>
            </a:solidFill>
            <a:prstDash val="solid"/>
            <a:round/>
            <a:headEnd len="sm" w="sm" type="none"/>
            <a:tailEnd len="sm" w="sm" type="none"/>
          </a:ln>
        </p:spPr>
      </p:pic>
      <p:sp>
        <p:nvSpPr>
          <p:cNvPr id="1126" name="Google Shape;1126;p176"/>
          <p:cNvSpPr txBox="1"/>
          <p:nvPr>
            <p:ph idx="1" type="body"/>
          </p:nvPr>
        </p:nvSpPr>
        <p:spPr>
          <a:xfrm>
            <a:off x="972750"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BIPs and EIPs</a:t>
            </a:r>
            <a:endParaRPr sz="2058">
              <a:solidFill>
                <a:schemeClr val="lt1"/>
              </a:solidFill>
              <a:latin typeface="Unbounded Light"/>
              <a:ea typeface="Unbounded Light"/>
              <a:cs typeface="Unbounded Light"/>
              <a:sym typeface="Unbounded Light"/>
            </a:endParaRPr>
          </a:p>
        </p:txBody>
      </p:sp>
      <p:pic>
        <p:nvPicPr>
          <p:cNvPr id="1127" name="Google Shape;1127;p176"/>
          <p:cNvPicPr preferRelativeResize="0"/>
          <p:nvPr/>
        </p:nvPicPr>
        <p:blipFill>
          <a:blip r:embed="rId4">
            <a:alphaModFix/>
          </a:blip>
          <a:stretch>
            <a:fillRect/>
          </a:stretch>
        </p:blipFill>
        <p:spPr>
          <a:xfrm>
            <a:off x="4572000" y="2123225"/>
            <a:ext cx="4131326" cy="2020326"/>
          </a:xfrm>
          <a:prstGeom prst="rect">
            <a:avLst/>
          </a:prstGeom>
          <a:noFill/>
          <a:ln cap="flat" cmpd="sng" w="28575">
            <a:solidFill>
              <a:srgbClr val="E20479"/>
            </a:solidFill>
            <a:prstDash val="solid"/>
            <a:round/>
            <a:headEnd len="sm" w="sm" type="none"/>
            <a:tailEnd len="sm" w="sm" type="none"/>
          </a:ln>
        </p:spPr>
      </p:pic>
      <p:pic>
        <p:nvPicPr>
          <p:cNvPr id="1128" name="Google Shape;1128;p176"/>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Governance underpins </a:t>
            </a:r>
            <a:endParaRPr/>
          </a:p>
          <a:p>
            <a:pPr indent="0" lvl="0" marL="0" rtl="0" algn="ctr">
              <a:spcBef>
                <a:spcPts val="0"/>
              </a:spcBef>
              <a:spcAft>
                <a:spcPts val="0"/>
              </a:spcAft>
              <a:buNone/>
            </a:pPr>
            <a:r>
              <a:rPr lang="en"/>
              <a:t>all forms of  </a:t>
            </a:r>
            <a:endParaRPr/>
          </a:p>
          <a:p>
            <a:pPr indent="0" lvl="0" marL="0" rtl="0" algn="ctr">
              <a:spcBef>
                <a:spcPts val="0"/>
              </a:spcBef>
              <a:spcAft>
                <a:spcPts val="0"/>
              </a:spcAft>
              <a:buNone/>
            </a:pPr>
            <a:r>
              <a:rPr lang="en"/>
              <a:t>societal organization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77"/>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2:</a:t>
            </a:r>
            <a:r>
              <a:rPr lang="en" sz="3020">
                <a:solidFill>
                  <a:schemeClr val="lt1"/>
                </a:solidFill>
                <a:latin typeface="Unbounded Medium"/>
                <a:ea typeface="Unbounded Medium"/>
                <a:cs typeface="Unbounded Medium"/>
                <a:sym typeface="Unbounded Medium"/>
              </a:rPr>
              <a:t> Pick your ingredients</a:t>
            </a:r>
            <a:endParaRPr sz="3020">
              <a:solidFill>
                <a:schemeClr val="lt1"/>
              </a:solidFill>
              <a:latin typeface="Unbounded Medium"/>
              <a:ea typeface="Unbounded Medium"/>
              <a:cs typeface="Unbounded Medium"/>
              <a:sym typeface="Unbounded Medium"/>
            </a:endParaRPr>
          </a:p>
        </p:txBody>
      </p:sp>
      <p:cxnSp>
        <p:nvCxnSpPr>
          <p:cNvPr id="1134" name="Google Shape;1134;p177"/>
          <p:cNvCxnSpPr/>
          <p:nvPr/>
        </p:nvCxnSpPr>
        <p:spPr>
          <a:xfrm>
            <a:off x="738700" y="4008100"/>
            <a:ext cx="7551000" cy="0"/>
          </a:xfrm>
          <a:prstGeom prst="straightConnector1">
            <a:avLst/>
          </a:prstGeom>
          <a:noFill/>
          <a:ln cap="flat" cmpd="sng" w="9525">
            <a:solidFill>
              <a:schemeClr val="lt1"/>
            </a:solidFill>
            <a:prstDash val="solid"/>
            <a:round/>
            <a:headEnd len="med" w="med" type="stealth"/>
            <a:tailEnd len="med" w="med" type="stealth"/>
          </a:ln>
        </p:spPr>
      </p:cxnSp>
      <p:sp>
        <p:nvSpPr>
          <p:cNvPr id="1135" name="Google Shape;1135;p177"/>
          <p:cNvSpPr txBox="1"/>
          <p:nvPr>
            <p:ph idx="1" type="body"/>
          </p:nvPr>
        </p:nvSpPr>
        <p:spPr>
          <a:xfrm>
            <a:off x="738700" y="4008100"/>
            <a:ext cx="1877700" cy="572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000"/>
              </a:spcAft>
              <a:buNone/>
            </a:pPr>
            <a:r>
              <a:rPr b="1" lang="en">
                <a:solidFill>
                  <a:srgbClr val="E20479"/>
                </a:solidFill>
                <a:latin typeface="Unbounded"/>
                <a:ea typeface="Unbounded"/>
                <a:cs typeface="Unbounded"/>
                <a:sym typeface="Unbounded"/>
              </a:rPr>
              <a:t>Automation</a:t>
            </a:r>
            <a:endParaRPr b="1">
              <a:solidFill>
                <a:srgbClr val="E20479"/>
              </a:solidFill>
              <a:latin typeface="Unbounded"/>
              <a:ea typeface="Unbounded"/>
              <a:cs typeface="Unbounded"/>
              <a:sym typeface="Unbounded"/>
            </a:endParaRPr>
          </a:p>
        </p:txBody>
      </p:sp>
      <p:sp>
        <p:nvSpPr>
          <p:cNvPr id="1136" name="Google Shape;1136;p177"/>
          <p:cNvSpPr txBox="1"/>
          <p:nvPr>
            <p:ph idx="1" type="body"/>
          </p:nvPr>
        </p:nvSpPr>
        <p:spPr>
          <a:xfrm>
            <a:off x="6278900" y="4008100"/>
            <a:ext cx="2010900" cy="572700"/>
          </a:xfrm>
          <a:prstGeom prst="rect">
            <a:avLst/>
          </a:prstGeom>
        </p:spPr>
        <p:txBody>
          <a:bodyPr anchorCtr="0" anchor="t" bIns="91425" lIns="91425" spcFirstLastPara="1" rIns="91425" wrap="square" tIns="91425">
            <a:normAutofit/>
          </a:bodyPr>
          <a:lstStyle/>
          <a:p>
            <a:pPr indent="0" lvl="0" marL="0" rtl="0" algn="r">
              <a:spcBef>
                <a:spcPts val="0"/>
              </a:spcBef>
              <a:spcAft>
                <a:spcPts val="1000"/>
              </a:spcAft>
              <a:buNone/>
            </a:pPr>
            <a:r>
              <a:rPr b="1" lang="en" sz="1500">
                <a:solidFill>
                  <a:srgbClr val="E20479"/>
                </a:solidFill>
                <a:latin typeface="Unbounded"/>
                <a:ea typeface="Unbounded"/>
                <a:cs typeface="Unbounded"/>
                <a:sym typeface="Unbounded"/>
              </a:rPr>
              <a:t>Discretion</a:t>
            </a:r>
            <a:endParaRPr b="1" sz="1500">
              <a:solidFill>
                <a:srgbClr val="E20479"/>
              </a:solidFill>
              <a:latin typeface="Unbounded"/>
              <a:ea typeface="Unbounded"/>
              <a:cs typeface="Unbounded"/>
              <a:sym typeface="Unbounded"/>
            </a:endParaRPr>
          </a:p>
        </p:txBody>
      </p:sp>
      <p:cxnSp>
        <p:nvCxnSpPr>
          <p:cNvPr id="1137" name="Google Shape;1137;p177"/>
          <p:cNvCxnSpPr/>
          <p:nvPr/>
        </p:nvCxnSpPr>
        <p:spPr>
          <a:xfrm>
            <a:off x="963688"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138" name="Google Shape;1138;p177"/>
          <p:cNvCxnSpPr/>
          <p:nvPr/>
        </p:nvCxnSpPr>
        <p:spPr>
          <a:xfrm flipH="1">
            <a:off x="1842125" y="2079275"/>
            <a:ext cx="18300" cy="1806000"/>
          </a:xfrm>
          <a:prstGeom prst="straightConnector1">
            <a:avLst/>
          </a:prstGeom>
          <a:noFill/>
          <a:ln cap="flat" cmpd="sng" w="9525">
            <a:solidFill>
              <a:schemeClr val="lt1"/>
            </a:solidFill>
            <a:prstDash val="solid"/>
            <a:round/>
            <a:headEnd len="med" w="med" type="none"/>
            <a:tailEnd len="med" w="med" type="stealth"/>
          </a:ln>
        </p:spPr>
      </p:cxnSp>
      <p:cxnSp>
        <p:nvCxnSpPr>
          <p:cNvPr id="1139" name="Google Shape;1139;p177"/>
          <p:cNvCxnSpPr/>
          <p:nvPr/>
        </p:nvCxnSpPr>
        <p:spPr>
          <a:xfrm>
            <a:off x="2720435"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140" name="Google Shape;1140;p177"/>
          <p:cNvCxnSpPr/>
          <p:nvPr/>
        </p:nvCxnSpPr>
        <p:spPr>
          <a:xfrm>
            <a:off x="3597725" y="2065600"/>
            <a:ext cx="10500" cy="1819500"/>
          </a:xfrm>
          <a:prstGeom prst="straightConnector1">
            <a:avLst/>
          </a:prstGeom>
          <a:noFill/>
          <a:ln cap="flat" cmpd="sng" w="9525">
            <a:solidFill>
              <a:schemeClr val="lt1"/>
            </a:solidFill>
            <a:prstDash val="solid"/>
            <a:round/>
            <a:headEnd len="med" w="med" type="none"/>
            <a:tailEnd len="med" w="med" type="stealth"/>
          </a:ln>
        </p:spPr>
      </p:cxnSp>
      <p:cxnSp>
        <p:nvCxnSpPr>
          <p:cNvPr id="1141" name="Google Shape;1141;p177"/>
          <p:cNvCxnSpPr/>
          <p:nvPr/>
        </p:nvCxnSpPr>
        <p:spPr>
          <a:xfrm>
            <a:off x="4486482"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142" name="Google Shape;1142;p177"/>
          <p:cNvCxnSpPr/>
          <p:nvPr/>
        </p:nvCxnSpPr>
        <p:spPr>
          <a:xfrm>
            <a:off x="5364855" y="2028588"/>
            <a:ext cx="9600" cy="1856700"/>
          </a:xfrm>
          <a:prstGeom prst="straightConnector1">
            <a:avLst/>
          </a:prstGeom>
          <a:noFill/>
          <a:ln cap="flat" cmpd="sng" w="9525">
            <a:solidFill>
              <a:schemeClr val="lt1"/>
            </a:solidFill>
            <a:prstDash val="solid"/>
            <a:round/>
            <a:headEnd len="med" w="med" type="none"/>
            <a:tailEnd len="med" w="med" type="stealth"/>
          </a:ln>
        </p:spPr>
      </p:cxnSp>
      <p:cxnSp>
        <p:nvCxnSpPr>
          <p:cNvPr id="1143" name="Google Shape;1143;p177"/>
          <p:cNvCxnSpPr/>
          <p:nvPr/>
        </p:nvCxnSpPr>
        <p:spPr>
          <a:xfrm>
            <a:off x="6252829" y="2982150"/>
            <a:ext cx="0" cy="903000"/>
          </a:xfrm>
          <a:prstGeom prst="straightConnector1">
            <a:avLst/>
          </a:prstGeom>
          <a:noFill/>
          <a:ln cap="flat" cmpd="sng" w="9525">
            <a:solidFill>
              <a:schemeClr val="lt1"/>
            </a:solidFill>
            <a:prstDash val="solid"/>
            <a:round/>
            <a:headEnd len="med" w="med" type="none"/>
            <a:tailEnd len="med" w="med" type="stealth"/>
          </a:ln>
        </p:spPr>
      </p:cxnSp>
      <p:cxnSp>
        <p:nvCxnSpPr>
          <p:cNvPr id="1144" name="Google Shape;1144;p177"/>
          <p:cNvCxnSpPr/>
          <p:nvPr/>
        </p:nvCxnSpPr>
        <p:spPr>
          <a:xfrm>
            <a:off x="7131203" y="2028588"/>
            <a:ext cx="0" cy="1856700"/>
          </a:xfrm>
          <a:prstGeom prst="straightConnector1">
            <a:avLst/>
          </a:prstGeom>
          <a:noFill/>
          <a:ln cap="flat" cmpd="sng" w="9525">
            <a:solidFill>
              <a:schemeClr val="lt1"/>
            </a:solidFill>
            <a:prstDash val="solid"/>
            <a:round/>
            <a:headEnd len="med" w="med" type="none"/>
            <a:tailEnd len="med" w="med" type="stealth"/>
          </a:ln>
        </p:spPr>
      </p:cxnSp>
      <p:cxnSp>
        <p:nvCxnSpPr>
          <p:cNvPr id="1145" name="Google Shape;1145;p177"/>
          <p:cNvCxnSpPr/>
          <p:nvPr/>
        </p:nvCxnSpPr>
        <p:spPr>
          <a:xfrm>
            <a:off x="8009576" y="2982150"/>
            <a:ext cx="0" cy="903000"/>
          </a:xfrm>
          <a:prstGeom prst="straightConnector1">
            <a:avLst/>
          </a:prstGeom>
          <a:noFill/>
          <a:ln cap="flat" cmpd="sng" w="9525">
            <a:solidFill>
              <a:schemeClr val="lt1"/>
            </a:solidFill>
            <a:prstDash val="solid"/>
            <a:round/>
            <a:headEnd len="med" w="med" type="none"/>
            <a:tailEnd len="med" w="med" type="stealth"/>
          </a:ln>
        </p:spPr>
      </p:cxnSp>
      <p:sp>
        <p:nvSpPr>
          <p:cNvPr id="1146" name="Google Shape;1146;p177"/>
          <p:cNvSpPr txBox="1"/>
          <p:nvPr>
            <p:ph idx="1" type="body"/>
          </p:nvPr>
        </p:nvSpPr>
        <p:spPr>
          <a:xfrm>
            <a:off x="1160150" y="1186375"/>
            <a:ext cx="13638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Oracles</a:t>
            </a:r>
            <a:endParaRPr sz="1365">
              <a:solidFill>
                <a:schemeClr val="lt1"/>
              </a:solidFill>
              <a:latin typeface="Unbounded Light"/>
              <a:ea typeface="Unbounded Light"/>
              <a:cs typeface="Unbounded Light"/>
              <a:sym typeface="Unbounded Light"/>
            </a:endParaRPr>
          </a:p>
        </p:txBody>
      </p:sp>
      <p:sp>
        <p:nvSpPr>
          <p:cNvPr id="1147" name="Google Shape;1147;p177"/>
          <p:cNvSpPr txBox="1"/>
          <p:nvPr>
            <p:ph idx="1" type="body"/>
          </p:nvPr>
        </p:nvSpPr>
        <p:spPr>
          <a:xfrm>
            <a:off x="264775" y="2007088"/>
            <a:ext cx="1436400" cy="7602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1000"/>
              </a:spcAft>
              <a:buSzPct val="74542"/>
              <a:buNone/>
            </a:pPr>
            <a:r>
              <a:rPr lang="en" sz="1365">
                <a:solidFill>
                  <a:schemeClr val="lt1"/>
                </a:solidFill>
                <a:latin typeface="Unbounded Light"/>
                <a:ea typeface="Unbounded Light"/>
                <a:cs typeface="Unbounded Light"/>
                <a:sym typeface="Unbounded Light"/>
              </a:rPr>
              <a:t>Fully automated systems</a:t>
            </a:r>
            <a:endParaRPr sz="1365">
              <a:solidFill>
                <a:schemeClr val="lt1"/>
              </a:solidFill>
              <a:latin typeface="Unbounded Light"/>
              <a:ea typeface="Unbounded Light"/>
              <a:cs typeface="Unbounded Light"/>
              <a:sym typeface="Unbounded Light"/>
            </a:endParaRPr>
          </a:p>
        </p:txBody>
      </p:sp>
      <p:sp>
        <p:nvSpPr>
          <p:cNvPr id="1148" name="Google Shape;1148;p177"/>
          <p:cNvSpPr txBox="1"/>
          <p:nvPr>
            <p:ph idx="1" type="body"/>
          </p:nvPr>
        </p:nvSpPr>
        <p:spPr>
          <a:xfrm>
            <a:off x="200222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Appeals</a:t>
            </a:r>
            <a:endParaRPr sz="1365">
              <a:solidFill>
                <a:schemeClr val="lt1"/>
              </a:solidFill>
              <a:latin typeface="Unbounded Light"/>
              <a:ea typeface="Unbounded Light"/>
              <a:cs typeface="Unbounded Light"/>
              <a:sym typeface="Unbounded Light"/>
            </a:endParaRPr>
          </a:p>
        </p:txBody>
      </p:sp>
      <p:sp>
        <p:nvSpPr>
          <p:cNvPr id="1149" name="Google Shape;1149;p177"/>
          <p:cNvSpPr txBox="1"/>
          <p:nvPr>
            <p:ph idx="1" type="body"/>
          </p:nvPr>
        </p:nvSpPr>
        <p:spPr>
          <a:xfrm>
            <a:off x="2889900" y="1186363"/>
            <a:ext cx="1436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Arbitration</a:t>
            </a:r>
            <a:endParaRPr sz="1265">
              <a:solidFill>
                <a:schemeClr val="lt1"/>
              </a:solidFill>
              <a:latin typeface="Unbounded Light"/>
              <a:ea typeface="Unbounded Light"/>
              <a:cs typeface="Unbounded Light"/>
              <a:sym typeface="Unbounded Light"/>
            </a:endParaRPr>
          </a:p>
        </p:txBody>
      </p:sp>
      <p:sp>
        <p:nvSpPr>
          <p:cNvPr id="1150" name="Google Shape;1150;p177"/>
          <p:cNvSpPr txBox="1"/>
          <p:nvPr>
            <p:ph idx="1" type="body"/>
          </p:nvPr>
        </p:nvSpPr>
        <p:spPr>
          <a:xfrm>
            <a:off x="3778063"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On-chain voting</a:t>
            </a:r>
            <a:endParaRPr sz="1365">
              <a:solidFill>
                <a:schemeClr val="lt1"/>
              </a:solidFill>
              <a:latin typeface="Unbounded Light"/>
              <a:ea typeface="Unbounded Light"/>
              <a:cs typeface="Unbounded Light"/>
              <a:sym typeface="Unbounded Light"/>
            </a:endParaRPr>
          </a:p>
        </p:txBody>
      </p:sp>
      <p:sp>
        <p:nvSpPr>
          <p:cNvPr id="1151" name="Google Shape;1151;p177"/>
          <p:cNvSpPr txBox="1"/>
          <p:nvPr>
            <p:ph idx="1" type="body"/>
          </p:nvPr>
        </p:nvSpPr>
        <p:spPr>
          <a:xfrm>
            <a:off x="7291375" y="2007088"/>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Deliberation</a:t>
            </a:r>
            <a:endParaRPr sz="1265">
              <a:solidFill>
                <a:schemeClr val="lt1"/>
              </a:solidFill>
              <a:latin typeface="Unbounded Light"/>
              <a:ea typeface="Unbounded Light"/>
              <a:cs typeface="Unbounded Light"/>
              <a:sym typeface="Unbounded Light"/>
            </a:endParaRPr>
          </a:p>
        </p:txBody>
      </p:sp>
      <p:sp>
        <p:nvSpPr>
          <p:cNvPr id="1152" name="Google Shape;1152;p177"/>
          <p:cNvSpPr txBox="1"/>
          <p:nvPr>
            <p:ph idx="1" type="body"/>
          </p:nvPr>
        </p:nvSpPr>
        <p:spPr>
          <a:xfrm>
            <a:off x="4795450" y="1186375"/>
            <a:ext cx="1148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lnSpc>
                <a:spcPct val="95000"/>
              </a:lnSpc>
              <a:spcBef>
                <a:spcPts val="0"/>
              </a:spcBef>
              <a:spcAft>
                <a:spcPts val="1000"/>
              </a:spcAft>
              <a:buSzPts val="941"/>
              <a:buNone/>
            </a:pPr>
            <a:r>
              <a:rPr lang="en" sz="1162">
                <a:solidFill>
                  <a:schemeClr val="lt1"/>
                </a:solidFill>
                <a:latin typeface="Unbounded Light"/>
                <a:ea typeface="Unbounded Light"/>
                <a:cs typeface="Unbounded Light"/>
                <a:sym typeface="Unbounded Light"/>
              </a:rPr>
              <a:t>On-chain signalling</a:t>
            </a:r>
            <a:endParaRPr sz="1162">
              <a:solidFill>
                <a:schemeClr val="lt1"/>
              </a:solidFill>
              <a:latin typeface="Unbounded Light"/>
              <a:ea typeface="Unbounded Light"/>
              <a:cs typeface="Unbounded Light"/>
              <a:sym typeface="Unbounded Light"/>
            </a:endParaRPr>
          </a:p>
        </p:txBody>
      </p:sp>
      <p:sp>
        <p:nvSpPr>
          <p:cNvPr id="1153" name="Google Shape;1153;p177"/>
          <p:cNvSpPr txBox="1"/>
          <p:nvPr>
            <p:ph idx="1" type="body"/>
          </p:nvPr>
        </p:nvSpPr>
        <p:spPr>
          <a:xfrm>
            <a:off x="6413000" y="1186363"/>
            <a:ext cx="1436400" cy="7602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365">
                <a:solidFill>
                  <a:schemeClr val="lt1"/>
                </a:solidFill>
                <a:latin typeface="Unbounded Light"/>
                <a:ea typeface="Unbounded Light"/>
                <a:cs typeface="Unbounded Light"/>
                <a:sym typeface="Unbounded Light"/>
              </a:rPr>
              <a:t>Off-chain signalling</a:t>
            </a:r>
            <a:endParaRPr sz="1365">
              <a:solidFill>
                <a:schemeClr val="lt1"/>
              </a:solidFill>
              <a:latin typeface="Unbounded Light"/>
              <a:ea typeface="Unbounded Light"/>
              <a:cs typeface="Unbounded Light"/>
              <a:sym typeface="Unbounded Light"/>
            </a:endParaRPr>
          </a:p>
        </p:txBody>
      </p:sp>
      <p:sp>
        <p:nvSpPr>
          <p:cNvPr id="1154" name="Google Shape;1154;p177"/>
          <p:cNvSpPr txBox="1"/>
          <p:nvPr>
            <p:ph idx="1" type="body"/>
          </p:nvPr>
        </p:nvSpPr>
        <p:spPr>
          <a:xfrm>
            <a:off x="5703738" y="2007100"/>
            <a:ext cx="1148400" cy="760200"/>
          </a:xfrm>
          <a:prstGeom prst="rect">
            <a:avLst/>
          </a:prstGeom>
          <a:solidFill>
            <a:srgbClr val="E20479"/>
          </a:solidFill>
        </p:spPr>
        <p:txBody>
          <a:bodyPr anchorCtr="0" anchor="ctr" bIns="91425" lIns="91425" spcFirstLastPara="1" rIns="91425" wrap="square" tIns="91425">
            <a:normAutofit/>
          </a:bodyPr>
          <a:lstStyle/>
          <a:p>
            <a:pPr indent="0" lvl="0" marL="0" rtl="0" algn="ctr">
              <a:spcBef>
                <a:spcPts val="0"/>
              </a:spcBef>
              <a:spcAft>
                <a:spcPts val="1000"/>
              </a:spcAft>
              <a:buSzPts val="1018"/>
              <a:buNone/>
            </a:pPr>
            <a:r>
              <a:rPr lang="en" sz="1265">
                <a:solidFill>
                  <a:schemeClr val="lt1"/>
                </a:solidFill>
                <a:latin typeface="Unbounded Light"/>
                <a:ea typeface="Unbounded Light"/>
                <a:cs typeface="Unbounded Light"/>
                <a:sym typeface="Unbounded Light"/>
              </a:rPr>
              <a:t>Off-chain voting</a:t>
            </a:r>
            <a:endParaRPr sz="1265">
              <a:solidFill>
                <a:schemeClr val="lt1"/>
              </a:solidFill>
              <a:latin typeface="Unbounded Light"/>
              <a:ea typeface="Unbounded Light"/>
              <a:cs typeface="Unbounded Light"/>
              <a:sym typeface="Unbounded Light"/>
            </a:endParaRPr>
          </a:p>
        </p:txBody>
      </p:sp>
      <p:pic>
        <p:nvPicPr>
          <p:cNvPr id="1155" name="Google Shape;1155;p177"/>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78"/>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Oracles</a:t>
            </a:r>
            <a:endParaRPr sz="3020">
              <a:solidFill>
                <a:schemeClr val="lt1"/>
              </a:solidFill>
              <a:latin typeface="Unbounded Medium"/>
              <a:ea typeface="Unbounded Medium"/>
              <a:cs typeface="Unbounded Medium"/>
              <a:sym typeface="Unbounded Medium"/>
            </a:endParaRPr>
          </a:p>
        </p:txBody>
      </p:sp>
      <p:sp>
        <p:nvSpPr>
          <p:cNvPr id="1161" name="Google Shape;1161;p178"/>
          <p:cNvSpPr txBox="1"/>
          <p:nvPr>
            <p:ph idx="1" type="body"/>
          </p:nvPr>
        </p:nvSpPr>
        <p:spPr>
          <a:xfrm>
            <a:off x="1154175" y="42179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Chainlink oracles/ DeFi pricing</a:t>
            </a:r>
            <a:endParaRPr sz="2058">
              <a:solidFill>
                <a:schemeClr val="lt1"/>
              </a:solidFill>
              <a:latin typeface="Unbounded Light"/>
              <a:ea typeface="Unbounded Light"/>
              <a:cs typeface="Unbounded Light"/>
              <a:sym typeface="Unbounded Light"/>
            </a:endParaRPr>
          </a:p>
        </p:txBody>
      </p:sp>
      <p:pic>
        <p:nvPicPr>
          <p:cNvPr id="1162" name="Google Shape;1162;p178">
            <a:hlinkClick r:id="rId3"/>
          </p:cNvPr>
          <p:cNvPicPr preferRelativeResize="0"/>
          <p:nvPr/>
        </p:nvPicPr>
        <p:blipFill rotWithShape="1">
          <a:blip r:embed="rId4">
            <a:alphaModFix/>
          </a:blip>
          <a:srcRect b="14096" l="0" r="0" t="0"/>
          <a:stretch/>
        </p:blipFill>
        <p:spPr>
          <a:xfrm>
            <a:off x="1767950" y="1071463"/>
            <a:ext cx="5970967" cy="3058337"/>
          </a:xfrm>
          <a:prstGeom prst="rect">
            <a:avLst/>
          </a:prstGeom>
          <a:noFill/>
          <a:ln cap="flat" cmpd="sng" w="28575">
            <a:solidFill>
              <a:srgbClr val="E20479"/>
            </a:solidFill>
            <a:prstDash val="solid"/>
            <a:round/>
            <a:headEnd len="sm" w="sm" type="none"/>
            <a:tailEnd len="sm" w="sm" type="none"/>
          </a:ln>
        </p:spPr>
      </p:pic>
      <p:pic>
        <p:nvPicPr>
          <p:cNvPr id="1163" name="Google Shape;1163;p178"/>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79"/>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Arbitration</a:t>
            </a:r>
            <a:endParaRPr sz="3020">
              <a:solidFill>
                <a:schemeClr val="lt1"/>
              </a:solidFill>
              <a:latin typeface="Unbounded Medium"/>
              <a:ea typeface="Unbounded Medium"/>
              <a:cs typeface="Unbounded Medium"/>
              <a:sym typeface="Unbounded Medium"/>
            </a:endParaRPr>
          </a:p>
        </p:txBody>
      </p:sp>
      <p:sp>
        <p:nvSpPr>
          <p:cNvPr id="1169" name="Google Shape;1169;p179"/>
          <p:cNvSpPr txBox="1"/>
          <p:nvPr>
            <p:ph idx="1" type="body"/>
          </p:nvPr>
        </p:nvSpPr>
        <p:spPr>
          <a:xfrm>
            <a:off x="1154175" y="423635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Proof of Humanity Courts</a:t>
            </a:r>
            <a:endParaRPr sz="2058">
              <a:solidFill>
                <a:schemeClr val="lt1"/>
              </a:solidFill>
              <a:latin typeface="Unbounded Light"/>
              <a:ea typeface="Unbounded Light"/>
              <a:cs typeface="Unbounded Light"/>
              <a:sym typeface="Unbounded Light"/>
            </a:endParaRPr>
          </a:p>
        </p:txBody>
      </p:sp>
      <p:pic>
        <p:nvPicPr>
          <p:cNvPr id="1170" name="Google Shape;1170;p179">
            <a:hlinkClick r:id="rId3"/>
          </p:cNvPr>
          <p:cNvPicPr preferRelativeResize="0"/>
          <p:nvPr/>
        </p:nvPicPr>
        <p:blipFill>
          <a:blip r:embed="rId4">
            <a:alphaModFix/>
          </a:blip>
          <a:stretch>
            <a:fillRect/>
          </a:stretch>
        </p:blipFill>
        <p:spPr>
          <a:xfrm>
            <a:off x="2057213" y="1106888"/>
            <a:ext cx="5029572" cy="2929726"/>
          </a:xfrm>
          <a:prstGeom prst="rect">
            <a:avLst/>
          </a:prstGeom>
          <a:noFill/>
          <a:ln cap="flat" cmpd="sng" w="28575">
            <a:solidFill>
              <a:srgbClr val="E20479"/>
            </a:solidFill>
            <a:prstDash val="solid"/>
            <a:round/>
            <a:headEnd len="sm" w="sm" type="none"/>
            <a:tailEnd len="sm" w="sm" type="none"/>
          </a:ln>
        </p:spPr>
      </p:pic>
      <p:pic>
        <p:nvPicPr>
          <p:cNvPr id="1171" name="Google Shape;1171;p179"/>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80"/>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On-chain signalling</a:t>
            </a:r>
            <a:endParaRPr sz="3020">
              <a:solidFill>
                <a:schemeClr val="lt1"/>
              </a:solidFill>
              <a:latin typeface="Unbounded Medium"/>
              <a:ea typeface="Unbounded Medium"/>
              <a:cs typeface="Unbounded Medium"/>
              <a:sym typeface="Unbounded Medium"/>
            </a:endParaRPr>
          </a:p>
        </p:txBody>
      </p:sp>
      <p:sp>
        <p:nvSpPr>
          <p:cNvPr id="1177" name="Google Shape;1177;p180"/>
          <p:cNvSpPr txBox="1"/>
          <p:nvPr>
            <p:ph idx="1" type="body"/>
          </p:nvPr>
        </p:nvSpPr>
        <p:spPr>
          <a:xfrm>
            <a:off x="972750" y="423635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Bitcoin miner signalling</a:t>
            </a:r>
            <a:endParaRPr sz="2058">
              <a:solidFill>
                <a:schemeClr val="lt1"/>
              </a:solidFill>
              <a:latin typeface="Unbounded Light"/>
              <a:ea typeface="Unbounded Light"/>
              <a:cs typeface="Unbounded Light"/>
              <a:sym typeface="Unbounded Light"/>
            </a:endParaRPr>
          </a:p>
        </p:txBody>
      </p:sp>
      <p:pic>
        <p:nvPicPr>
          <p:cNvPr id="1178" name="Google Shape;1178;p180">
            <a:hlinkClick r:id="rId3"/>
          </p:cNvPr>
          <p:cNvPicPr preferRelativeResize="0"/>
          <p:nvPr/>
        </p:nvPicPr>
        <p:blipFill>
          <a:blip r:embed="rId4">
            <a:alphaModFix/>
          </a:blip>
          <a:stretch>
            <a:fillRect/>
          </a:stretch>
        </p:blipFill>
        <p:spPr>
          <a:xfrm>
            <a:off x="2162063" y="1106888"/>
            <a:ext cx="4819874" cy="2929727"/>
          </a:xfrm>
          <a:prstGeom prst="rect">
            <a:avLst/>
          </a:prstGeom>
          <a:noFill/>
          <a:ln cap="flat" cmpd="sng" w="28575">
            <a:solidFill>
              <a:srgbClr val="E20479"/>
            </a:solidFill>
            <a:prstDash val="solid"/>
            <a:round/>
            <a:headEnd len="sm" w="sm" type="none"/>
            <a:tailEnd len="sm" w="sm" type="none"/>
          </a:ln>
        </p:spPr>
      </p:pic>
      <p:pic>
        <p:nvPicPr>
          <p:cNvPr id="1179" name="Google Shape;1179;p180"/>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1"/>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Case study: Off-chain voting</a:t>
            </a:r>
            <a:endParaRPr sz="3020">
              <a:solidFill>
                <a:schemeClr val="lt1"/>
              </a:solidFill>
              <a:latin typeface="Unbounded Medium"/>
              <a:ea typeface="Unbounded Medium"/>
              <a:cs typeface="Unbounded Medium"/>
              <a:sym typeface="Unbounded Medium"/>
            </a:endParaRPr>
          </a:p>
        </p:txBody>
      </p:sp>
      <p:pic>
        <p:nvPicPr>
          <p:cNvPr id="1185" name="Google Shape;1185;p181">
            <a:hlinkClick r:id="rId3"/>
          </p:cNvPr>
          <p:cNvPicPr preferRelativeResize="0"/>
          <p:nvPr/>
        </p:nvPicPr>
        <p:blipFill>
          <a:blip r:embed="rId4">
            <a:alphaModFix/>
          </a:blip>
          <a:stretch>
            <a:fillRect/>
          </a:stretch>
        </p:blipFill>
        <p:spPr>
          <a:xfrm>
            <a:off x="1392327" y="1158750"/>
            <a:ext cx="6359351" cy="3110100"/>
          </a:xfrm>
          <a:prstGeom prst="rect">
            <a:avLst/>
          </a:prstGeom>
          <a:noFill/>
          <a:ln cap="flat" cmpd="sng" w="28575">
            <a:solidFill>
              <a:srgbClr val="E20479"/>
            </a:solidFill>
            <a:prstDash val="solid"/>
            <a:round/>
            <a:headEnd len="sm" w="sm" type="none"/>
            <a:tailEnd len="sm" w="sm" type="none"/>
          </a:ln>
        </p:spPr>
      </p:pic>
      <p:sp>
        <p:nvSpPr>
          <p:cNvPr id="1186" name="Google Shape;1186;p181"/>
          <p:cNvSpPr txBox="1"/>
          <p:nvPr>
            <p:ph idx="1" type="body"/>
          </p:nvPr>
        </p:nvSpPr>
        <p:spPr>
          <a:xfrm>
            <a:off x="1154175" y="42941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Example: Snapshot</a:t>
            </a:r>
            <a:endParaRPr sz="2058">
              <a:solidFill>
                <a:schemeClr val="lt1"/>
              </a:solidFill>
              <a:latin typeface="Unbounded Light"/>
              <a:ea typeface="Unbounded Light"/>
              <a:cs typeface="Unbounded Light"/>
              <a:sym typeface="Unbounded Light"/>
            </a:endParaRPr>
          </a:p>
        </p:txBody>
      </p:sp>
      <p:pic>
        <p:nvPicPr>
          <p:cNvPr id="1187" name="Google Shape;1187;p181"/>
          <p:cNvPicPr preferRelativeResize="0"/>
          <p:nvPr/>
        </p:nvPicPr>
        <p:blipFill>
          <a:blip r:embed="rId5">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82"/>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3</a:t>
            </a:r>
            <a:r>
              <a:rPr lang="en" sz="3020">
                <a:solidFill>
                  <a:srgbClr val="E20479"/>
                </a:solidFill>
                <a:latin typeface="Unbounded Medium"/>
                <a:ea typeface="Unbounded Medium"/>
                <a:cs typeface="Unbounded Medium"/>
                <a:sym typeface="Unbounded Medium"/>
              </a:rPr>
              <a:t>:</a:t>
            </a:r>
            <a:r>
              <a:rPr lang="en" sz="3020">
                <a:solidFill>
                  <a:schemeClr val="lt1"/>
                </a:solidFill>
                <a:latin typeface="Unbounded Medium"/>
                <a:ea typeface="Unbounded Medium"/>
                <a:cs typeface="Unbounded Medium"/>
                <a:sym typeface="Unbounded Medium"/>
              </a:rPr>
              <a:t> Keep strong flavors in check</a:t>
            </a:r>
            <a:endParaRPr sz="3020">
              <a:solidFill>
                <a:schemeClr val="lt1"/>
              </a:solidFill>
              <a:latin typeface="Unbounded Medium"/>
              <a:ea typeface="Unbounded Medium"/>
              <a:cs typeface="Unbounded Medium"/>
              <a:sym typeface="Unbounded Medium"/>
            </a:endParaRPr>
          </a:p>
        </p:txBody>
      </p:sp>
      <p:pic>
        <p:nvPicPr>
          <p:cNvPr id="1193" name="Google Shape;1193;p182"/>
          <p:cNvPicPr preferRelativeResize="0"/>
          <p:nvPr/>
        </p:nvPicPr>
        <p:blipFill>
          <a:blip r:embed="rId3">
            <a:alphaModFix/>
          </a:blip>
          <a:stretch>
            <a:fillRect/>
          </a:stretch>
        </p:blipFill>
        <p:spPr>
          <a:xfrm>
            <a:off x="2313414" y="1047427"/>
            <a:ext cx="3993975" cy="3978200"/>
          </a:xfrm>
          <a:prstGeom prst="rect">
            <a:avLst/>
          </a:prstGeom>
          <a:noFill/>
          <a:ln>
            <a:noFill/>
          </a:ln>
        </p:spPr>
      </p:pic>
      <p:sp>
        <p:nvSpPr>
          <p:cNvPr id="1194" name="Google Shape;1194;p182"/>
          <p:cNvSpPr txBox="1"/>
          <p:nvPr>
            <p:ph type="title"/>
          </p:nvPr>
        </p:nvSpPr>
        <p:spPr>
          <a:xfrm>
            <a:off x="2389625" y="4117000"/>
            <a:ext cx="1709400" cy="385500"/>
          </a:xfrm>
          <a:prstGeom prst="rect">
            <a:avLst/>
          </a:prstGeom>
          <a:solidFill>
            <a:srgbClr val="E20479"/>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620">
                <a:solidFill>
                  <a:schemeClr val="lt1"/>
                </a:solidFill>
                <a:latin typeface="Unbounded Medium"/>
                <a:ea typeface="Unbounded Medium"/>
                <a:cs typeface="Unbounded Medium"/>
                <a:sym typeface="Unbounded Medium"/>
              </a:rPr>
              <a:t>Resilience</a:t>
            </a:r>
            <a:endParaRPr sz="1620">
              <a:solidFill>
                <a:schemeClr val="lt1"/>
              </a:solidFill>
              <a:latin typeface="Unbounded Medium"/>
              <a:ea typeface="Unbounded Medium"/>
              <a:cs typeface="Unbounded Medium"/>
              <a:sym typeface="Unbounded Medium"/>
            </a:endParaRPr>
          </a:p>
        </p:txBody>
      </p:sp>
      <p:sp>
        <p:nvSpPr>
          <p:cNvPr id="1195" name="Google Shape;1195;p182"/>
          <p:cNvSpPr txBox="1"/>
          <p:nvPr>
            <p:ph type="title"/>
          </p:nvPr>
        </p:nvSpPr>
        <p:spPr>
          <a:xfrm>
            <a:off x="3655500" y="4604100"/>
            <a:ext cx="1833000" cy="385500"/>
          </a:xfrm>
          <a:prstGeom prst="rect">
            <a:avLst/>
          </a:prstGeom>
          <a:solidFill>
            <a:srgbClr val="E20479"/>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620">
                <a:solidFill>
                  <a:schemeClr val="lt1"/>
                </a:solidFill>
                <a:latin typeface="Unbounded Medium"/>
                <a:ea typeface="Unbounded Medium"/>
                <a:cs typeface="Unbounded Medium"/>
                <a:sym typeface="Unbounded Medium"/>
              </a:rPr>
              <a:t>Robustness</a:t>
            </a:r>
            <a:endParaRPr sz="1620">
              <a:solidFill>
                <a:schemeClr val="lt1"/>
              </a:solidFill>
              <a:latin typeface="Unbounded Medium"/>
              <a:ea typeface="Unbounded Medium"/>
              <a:cs typeface="Unbounded Medium"/>
              <a:sym typeface="Unbounded Medium"/>
            </a:endParaRPr>
          </a:p>
        </p:txBody>
      </p:sp>
      <p:pic>
        <p:nvPicPr>
          <p:cNvPr id="1196" name="Google Shape;1196;p18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83"/>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3:</a:t>
            </a:r>
            <a:r>
              <a:rPr lang="en" sz="3020">
                <a:solidFill>
                  <a:schemeClr val="lt1"/>
                </a:solidFill>
                <a:latin typeface="Unbounded Medium"/>
                <a:ea typeface="Unbounded Medium"/>
                <a:cs typeface="Unbounded Medium"/>
                <a:sym typeface="Unbounded Medium"/>
              </a:rPr>
              <a:t> Keep strong flavors in check</a:t>
            </a:r>
            <a:endParaRPr sz="3020">
              <a:solidFill>
                <a:schemeClr val="lt1"/>
              </a:solidFill>
              <a:latin typeface="Unbounded Medium"/>
              <a:ea typeface="Unbounded Medium"/>
              <a:cs typeface="Unbounded Medium"/>
              <a:sym typeface="Unbounded Medium"/>
            </a:endParaRPr>
          </a:p>
        </p:txBody>
      </p:sp>
      <p:sp>
        <p:nvSpPr>
          <p:cNvPr id="1202" name="Google Shape;1202;p183"/>
          <p:cNvSpPr txBox="1"/>
          <p:nvPr>
            <p:ph type="title"/>
          </p:nvPr>
        </p:nvSpPr>
        <p:spPr>
          <a:xfrm>
            <a:off x="4931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Expediency</a:t>
            </a:r>
            <a:endParaRPr sz="2020">
              <a:solidFill>
                <a:schemeClr val="lt1"/>
              </a:solidFill>
              <a:latin typeface="Unbounded Medium"/>
              <a:ea typeface="Unbounded Medium"/>
              <a:cs typeface="Unbounded Medium"/>
              <a:sym typeface="Unbounded Medium"/>
            </a:endParaRPr>
          </a:p>
        </p:txBody>
      </p:sp>
      <p:sp>
        <p:nvSpPr>
          <p:cNvPr id="1203" name="Google Shape;1203;p183"/>
          <p:cNvSpPr txBox="1"/>
          <p:nvPr>
            <p:ph type="title"/>
          </p:nvPr>
        </p:nvSpPr>
        <p:spPr>
          <a:xfrm>
            <a:off x="62567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20">
                <a:solidFill>
                  <a:schemeClr val="lt1"/>
                </a:solidFill>
                <a:latin typeface="Unbounded Medium"/>
                <a:ea typeface="Unbounded Medium"/>
                <a:cs typeface="Unbounded Medium"/>
                <a:sym typeface="Unbounded Medium"/>
              </a:rPr>
              <a:t>Participation</a:t>
            </a:r>
            <a:endParaRPr sz="1820">
              <a:solidFill>
                <a:schemeClr val="lt1"/>
              </a:solidFill>
              <a:latin typeface="Unbounded Medium"/>
              <a:ea typeface="Unbounded Medium"/>
              <a:cs typeface="Unbounded Medium"/>
              <a:sym typeface="Unbounded Medium"/>
            </a:endParaRPr>
          </a:p>
        </p:txBody>
      </p:sp>
      <p:cxnSp>
        <p:nvCxnSpPr>
          <p:cNvPr id="1204" name="Google Shape;1204;p183"/>
          <p:cNvCxnSpPr>
            <a:stCxn id="1202" idx="3"/>
            <a:endCxn id="1203" idx="1"/>
          </p:cNvCxnSpPr>
          <p:nvPr/>
        </p:nvCxnSpPr>
        <p:spPr>
          <a:xfrm>
            <a:off x="2717925" y="3991025"/>
            <a:ext cx="3538800" cy="0"/>
          </a:xfrm>
          <a:prstGeom prst="straightConnector1">
            <a:avLst/>
          </a:prstGeom>
          <a:noFill/>
          <a:ln cap="flat" cmpd="sng" w="28575">
            <a:solidFill>
              <a:srgbClr val="64002E"/>
            </a:solidFill>
            <a:prstDash val="solid"/>
            <a:round/>
            <a:headEnd len="med" w="med" type="triangle"/>
            <a:tailEnd len="med" w="med" type="triangle"/>
          </a:ln>
        </p:spPr>
      </p:cxnSp>
      <p:cxnSp>
        <p:nvCxnSpPr>
          <p:cNvPr id="1205" name="Google Shape;1205;p183"/>
          <p:cNvCxnSpPr/>
          <p:nvPr/>
        </p:nvCxnSpPr>
        <p:spPr>
          <a:xfrm>
            <a:off x="2215850" y="2617675"/>
            <a:ext cx="402300" cy="1086900"/>
          </a:xfrm>
          <a:prstGeom prst="straightConnector1">
            <a:avLst/>
          </a:prstGeom>
          <a:noFill/>
          <a:ln cap="flat" cmpd="sng" w="28575">
            <a:solidFill>
              <a:srgbClr val="E20479"/>
            </a:solidFill>
            <a:prstDash val="solid"/>
            <a:round/>
            <a:headEnd len="med" w="med" type="none"/>
            <a:tailEnd len="med" w="med" type="triangle"/>
          </a:ln>
        </p:spPr>
      </p:cxnSp>
      <p:cxnSp>
        <p:nvCxnSpPr>
          <p:cNvPr id="1206" name="Google Shape;1206;p183"/>
          <p:cNvCxnSpPr/>
          <p:nvPr/>
        </p:nvCxnSpPr>
        <p:spPr>
          <a:xfrm flipH="1">
            <a:off x="2618150" y="2617675"/>
            <a:ext cx="402300" cy="1086900"/>
          </a:xfrm>
          <a:prstGeom prst="straightConnector1">
            <a:avLst/>
          </a:prstGeom>
          <a:noFill/>
          <a:ln cap="flat" cmpd="sng" w="28575">
            <a:solidFill>
              <a:srgbClr val="E20479"/>
            </a:solidFill>
            <a:prstDash val="solid"/>
            <a:round/>
            <a:headEnd len="med" w="med" type="none"/>
            <a:tailEnd len="med" w="med" type="triangle"/>
          </a:ln>
        </p:spPr>
      </p:cxnSp>
      <p:sp>
        <p:nvSpPr>
          <p:cNvPr id="1207" name="Google Shape;1207;p183"/>
          <p:cNvSpPr txBox="1"/>
          <p:nvPr>
            <p:ph type="title"/>
          </p:nvPr>
        </p:nvSpPr>
        <p:spPr>
          <a:xfrm>
            <a:off x="393350" y="2057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Slashing</a:t>
            </a:r>
            <a:endParaRPr sz="2020">
              <a:solidFill>
                <a:schemeClr val="lt1"/>
              </a:solidFill>
              <a:latin typeface="Unbounded Medium"/>
              <a:ea typeface="Unbounded Medium"/>
              <a:cs typeface="Unbounded Medium"/>
              <a:sym typeface="Unbounded Medium"/>
            </a:endParaRPr>
          </a:p>
        </p:txBody>
      </p:sp>
      <p:sp>
        <p:nvSpPr>
          <p:cNvPr id="1208" name="Google Shape;1208;p183"/>
          <p:cNvSpPr txBox="1"/>
          <p:nvPr>
            <p:ph type="title"/>
          </p:nvPr>
        </p:nvSpPr>
        <p:spPr>
          <a:xfrm>
            <a:off x="2618150" y="1853950"/>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Checks &amp; balances</a:t>
            </a:r>
            <a:endParaRPr sz="2020">
              <a:solidFill>
                <a:schemeClr val="lt1"/>
              </a:solidFill>
              <a:latin typeface="Unbounded Medium"/>
              <a:ea typeface="Unbounded Medium"/>
              <a:cs typeface="Unbounded Medium"/>
              <a:sym typeface="Unbounded Medium"/>
            </a:endParaRPr>
          </a:p>
        </p:txBody>
      </p:sp>
      <p:cxnSp>
        <p:nvCxnSpPr>
          <p:cNvPr id="1209" name="Google Shape;1209;p183"/>
          <p:cNvCxnSpPr>
            <a:stCxn id="1210" idx="2"/>
          </p:cNvCxnSpPr>
          <p:nvPr/>
        </p:nvCxnSpPr>
        <p:spPr>
          <a:xfrm flipH="1">
            <a:off x="6239100" y="2502850"/>
            <a:ext cx="12900" cy="1228500"/>
          </a:xfrm>
          <a:prstGeom prst="straightConnector1">
            <a:avLst/>
          </a:prstGeom>
          <a:noFill/>
          <a:ln cap="flat" cmpd="sng" w="28575">
            <a:solidFill>
              <a:srgbClr val="E20479"/>
            </a:solidFill>
            <a:prstDash val="solid"/>
            <a:round/>
            <a:headEnd len="med" w="med" type="none"/>
            <a:tailEnd len="med" w="med" type="triangle"/>
          </a:ln>
        </p:spPr>
      </p:cxnSp>
      <p:sp>
        <p:nvSpPr>
          <p:cNvPr id="1210" name="Google Shape;1210;p183"/>
          <p:cNvSpPr txBox="1"/>
          <p:nvPr>
            <p:ph type="title"/>
          </p:nvPr>
        </p:nvSpPr>
        <p:spPr>
          <a:xfrm>
            <a:off x="5139600" y="1930150"/>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Whitelisting</a:t>
            </a:r>
            <a:endParaRPr sz="2020">
              <a:solidFill>
                <a:schemeClr val="lt1"/>
              </a:solidFill>
              <a:latin typeface="Unbounded Medium"/>
              <a:ea typeface="Unbounded Medium"/>
              <a:cs typeface="Unbounded Medium"/>
              <a:sym typeface="Unbounded Medium"/>
            </a:endParaRPr>
          </a:p>
        </p:txBody>
      </p:sp>
      <p:pic>
        <p:nvPicPr>
          <p:cNvPr id="1211" name="Google Shape;1211;p183"/>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84"/>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64002E"/>
                </a:solidFill>
                <a:latin typeface="Unbounded Medium"/>
                <a:ea typeface="Unbounded Medium"/>
                <a:cs typeface="Unbounded Medium"/>
                <a:sym typeface="Unbounded Medium"/>
              </a:rPr>
              <a:t>3:</a:t>
            </a:r>
            <a:r>
              <a:rPr lang="en" sz="3020">
                <a:solidFill>
                  <a:schemeClr val="lt1"/>
                </a:solidFill>
                <a:latin typeface="Unbounded Medium"/>
                <a:ea typeface="Unbounded Medium"/>
                <a:cs typeface="Unbounded Medium"/>
                <a:sym typeface="Unbounded Medium"/>
              </a:rPr>
              <a:t> Keep strong flavors in check</a:t>
            </a:r>
            <a:endParaRPr sz="3020">
              <a:solidFill>
                <a:schemeClr val="lt1"/>
              </a:solidFill>
              <a:latin typeface="Unbounded Medium"/>
              <a:ea typeface="Unbounded Medium"/>
              <a:cs typeface="Unbounded Medium"/>
              <a:sym typeface="Unbounded Medium"/>
            </a:endParaRPr>
          </a:p>
        </p:txBody>
      </p:sp>
      <p:sp>
        <p:nvSpPr>
          <p:cNvPr id="1217" name="Google Shape;1217;p184"/>
          <p:cNvSpPr txBox="1"/>
          <p:nvPr>
            <p:ph type="title"/>
          </p:nvPr>
        </p:nvSpPr>
        <p:spPr>
          <a:xfrm>
            <a:off x="4931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Immutability</a:t>
            </a:r>
            <a:endParaRPr sz="2020">
              <a:solidFill>
                <a:schemeClr val="lt1"/>
              </a:solidFill>
              <a:latin typeface="Unbounded Medium"/>
              <a:ea typeface="Unbounded Medium"/>
              <a:cs typeface="Unbounded Medium"/>
              <a:sym typeface="Unbounded Medium"/>
            </a:endParaRPr>
          </a:p>
        </p:txBody>
      </p:sp>
      <p:sp>
        <p:nvSpPr>
          <p:cNvPr id="1218" name="Google Shape;1218;p184"/>
          <p:cNvSpPr txBox="1"/>
          <p:nvPr>
            <p:ph type="title"/>
          </p:nvPr>
        </p:nvSpPr>
        <p:spPr>
          <a:xfrm>
            <a:off x="62567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20">
                <a:solidFill>
                  <a:schemeClr val="lt1"/>
                </a:solidFill>
                <a:latin typeface="Unbounded Medium"/>
                <a:ea typeface="Unbounded Medium"/>
                <a:cs typeface="Unbounded Medium"/>
                <a:sym typeface="Unbounded Medium"/>
              </a:rPr>
              <a:t>Adaptability</a:t>
            </a:r>
            <a:endParaRPr sz="1820">
              <a:solidFill>
                <a:schemeClr val="lt1"/>
              </a:solidFill>
              <a:latin typeface="Unbounded Medium"/>
              <a:ea typeface="Unbounded Medium"/>
              <a:cs typeface="Unbounded Medium"/>
              <a:sym typeface="Unbounded Medium"/>
            </a:endParaRPr>
          </a:p>
        </p:txBody>
      </p:sp>
      <p:cxnSp>
        <p:nvCxnSpPr>
          <p:cNvPr id="1219" name="Google Shape;1219;p184"/>
          <p:cNvCxnSpPr>
            <a:stCxn id="1220" idx="3"/>
            <a:endCxn id="1218" idx="1"/>
          </p:cNvCxnSpPr>
          <p:nvPr/>
        </p:nvCxnSpPr>
        <p:spPr>
          <a:xfrm>
            <a:off x="2717925" y="3991025"/>
            <a:ext cx="3538800" cy="0"/>
          </a:xfrm>
          <a:prstGeom prst="straightConnector1">
            <a:avLst/>
          </a:prstGeom>
          <a:noFill/>
          <a:ln cap="flat" cmpd="sng" w="28575">
            <a:solidFill>
              <a:srgbClr val="64002E"/>
            </a:solidFill>
            <a:prstDash val="solid"/>
            <a:round/>
            <a:headEnd len="med" w="med" type="triangle"/>
            <a:tailEnd len="med" w="med" type="triangle"/>
          </a:ln>
        </p:spPr>
      </p:cxnSp>
      <p:cxnSp>
        <p:nvCxnSpPr>
          <p:cNvPr id="1221" name="Google Shape;1221;p184"/>
          <p:cNvCxnSpPr/>
          <p:nvPr/>
        </p:nvCxnSpPr>
        <p:spPr>
          <a:xfrm>
            <a:off x="5898100" y="2617775"/>
            <a:ext cx="402300" cy="1086900"/>
          </a:xfrm>
          <a:prstGeom prst="straightConnector1">
            <a:avLst/>
          </a:prstGeom>
          <a:noFill/>
          <a:ln cap="flat" cmpd="sng" w="28575">
            <a:solidFill>
              <a:srgbClr val="E20479"/>
            </a:solidFill>
            <a:prstDash val="solid"/>
            <a:round/>
            <a:headEnd len="med" w="med" type="none"/>
            <a:tailEnd len="med" w="med" type="triangle"/>
          </a:ln>
        </p:spPr>
      </p:cxnSp>
      <p:cxnSp>
        <p:nvCxnSpPr>
          <p:cNvPr id="1222" name="Google Shape;1222;p184"/>
          <p:cNvCxnSpPr/>
          <p:nvPr/>
        </p:nvCxnSpPr>
        <p:spPr>
          <a:xfrm flipH="1">
            <a:off x="6300400" y="2617775"/>
            <a:ext cx="402300" cy="1086900"/>
          </a:xfrm>
          <a:prstGeom prst="straightConnector1">
            <a:avLst/>
          </a:prstGeom>
          <a:noFill/>
          <a:ln cap="flat" cmpd="sng" w="28575">
            <a:solidFill>
              <a:srgbClr val="E20479"/>
            </a:solidFill>
            <a:prstDash val="solid"/>
            <a:round/>
            <a:headEnd len="med" w="med" type="none"/>
            <a:tailEnd len="med" w="med" type="triangle"/>
          </a:ln>
        </p:spPr>
      </p:cxnSp>
      <p:cxnSp>
        <p:nvCxnSpPr>
          <p:cNvPr id="1223" name="Google Shape;1223;p184"/>
          <p:cNvCxnSpPr/>
          <p:nvPr/>
        </p:nvCxnSpPr>
        <p:spPr>
          <a:xfrm flipH="1">
            <a:off x="2717900" y="2503350"/>
            <a:ext cx="18000" cy="1228200"/>
          </a:xfrm>
          <a:prstGeom prst="straightConnector1">
            <a:avLst/>
          </a:prstGeom>
          <a:noFill/>
          <a:ln cap="flat" cmpd="sng" w="28575">
            <a:solidFill>
              <a:srgbClr val="E20479"/>
            </a:solidFill>
            <a:prstDash val="solid"/>
            <a:round/>
            <a:headEnd len="med" w="med" type="none"/>
            <a:tailEnd len="med" w="med" type="triangle"/>
          </a:ln>
        </p:spPr>
      </p:cxnSp>
      <p:sp>
        <p:nvSpPr>
          <p:cNvPr id="1224" name="Google Shape;1224;p184"/>
          <p:cNvSpPr txBox="1"/>
          <p:nvPr>
            <p:ph type="title"/>
          </p:nvPr>
        </p:nvSpPr>
        <p:spPr>
          <a:xfrm>
            <a:off x="1614500" y="16711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State of exception</a:t>
            </a:r>
            <a:endParaRPr sz="2020">
              <a:solidFill>
                <a:schemeClr val="lt1"/>
              </a:solidFill>
              <a:latin typeface="Unbounded Medium"/>
              <a:ea typeface="Unbounded Medium"/>
              <a:cs typeface="Unbounded Medium"/>
              <a:sym typeface="Unbounded Medium"/>
            </a:endParaRPr>
          </a:p>
        </p:txBody>
      </p:sp>
      <p:sp>
        <p:nvSpPr>
          <p:cNvPr id="1225" name="Google Shape;1225;p184"/>
          <p:cNvSpPr txBox="1"/>
          <p:nvPr>
            <p:ph type="title"/>
          </p:nvPr>
        </p:nvSpPr>
        <p:spPr>
          <a:xfrm>
            <a:off x="4173100" y="151422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Off-chain formal constitution</a:t>
            </a:r>
            <a:endParaRPr sz="2020">
              <a:solidFill>
                <a:schemeClr val="lt1"/>
              </a:solidFill>
              <a:latin typeface="Unbounded Medium"/>
              <a:ea typeface="Unbounded Medium"/>
              <a:cs typeface="Unbounded Medium"/>
              <a:sym typeface="Unbounded Medium"/>
            </a:endParaRPr>
          </a:p>
        </p:txBody>
      </p:sp>
      <p:sp>
        <p:nvSpPr>
          <p:cNvPr id="1226" name="Google Shape;1226;p184"/>
          <p:cNvSpPr txBox="1"/>
          <p:nvPr>
            <p:ph type="title"/>
          </p:nvPr>
        </p:nvSpPr>
        <p:spPr>
          <a:xfrm>
            <a:off x="6067700" y="1930150"/>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Forking</a:t>
            </a:r>
            <a:endParaRPr sz="2020">
              <a:solidFill>
                <a:schemeClr val="lt1"/>
              </a:solidFill>
              <a:latin typeface="Unbounded Medium"/>
              <a:ea typeface="Unbounded Medium"/>
              <a:cs typeface="Unbounded Medium"/>
              <a:sym typeface="Unbounded Medium"/>
            </a:endParaRPr>
          </a:p>
        </p:txBody>
      </p:sp>
      <p:pic>
        <p:nvPicPr>
          <p:cNvPr id="1227" name="Google Shape;1227;p184"/>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85"/>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3:</a:t>
            </a:r>
            <a:r>
              <a:rPr lang="en" sz="3020">
                <a:solidFill>
                  <a:schemeClr val="lt1"/>
                </a:solidFill>
                <a:latin typeface="Unbounded Medium"/>
                <a:ea typeface="Unbounded Medium"/>
                <a:cs typeface="Unbounded Medium"/>
                <a:sym typeface="Unbounded Medium"/>
              </a:rPr>
              <a:t> Keep strong flavors in check</a:t>
            </a:r>
            <a:endParaRPr sz="3020">
              <a:solidFill>
                <a:schemeClr val="lt1"/>
              </a:solidFill>
              <a:latin typeface="Unbounded Medium"/>
              <a:ea typeface="Unbounded Medium"/>
              <a:cs typeface="Unbounded Medium"/>
              <a:sym typeface="Unbounded Medium"/>
            </a:endParaRPr>
          </a:p>
        </p:txBody>
      </p:sp>
      <p:sp>
        <p:nvSpPr>
          <p:cNvPr id="1233" name="Google Shape;1233;p185"/>
          <p:cNvSpPr txBox="1"/>
          <p:nvPr>
            <p:ph type="title"/>
          </p:nvPr>
        </p:nvSpPr>
        <p:spPr>
          <a:xfrm>
            <a:off x="4931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Automation</a:t>
            </a:r>
            <a:endParaRPr sz="2020">
              <a:solidFill>
                <a:schemeClr val="lt1"/>
              </a:solidFill>
              <a:latin typeface="Unbounded Medium"/>
              <a:ea typeface="Unbounded Medium"/>
              <a:cs typeface="Unbounded Medium"/>
              <a:sym typeface="Unbounded Medium"/>
            </a:endParaRPr>
          </a:p>
        </p:txBody>
      </p:sp>
      <p:sp>
        <p:nvSpPr>
          <p:cNvPr id="1234" name="Google Shape;1234;p185"/>
          <p:cNvSpPr txBox="1"/>
          <p:nvPr>
            <p:ph type="title"/>
          </p:nvPr>
        </p:nvSpPr>
        <p:spPr>
          <a:xfrm>
            <a:off x="6256725" y="37046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20">
                <a:solidFill>
                  <a:schemeClr val="lt1"/>
                </a:solidFill>
                <a:latin typeface="Unbounded Medium"/>
                <a:ea typeface="Unbounded Medium"/>
                <a:cs typeface="Unbounded Medium"/>
                <a:sym typeface="Unbounded Medium"/>
              </a:rPr>
              <a:t>Discretion</a:t>
            </a:r>
            <a:endParaRPr sz="1820">
              <a:solidFill>
                <a:schemeClr val="lt1"/>
              </a:solidFill>
              <a:latin typeface="Unbounded Medium"/>
              <a:ea typeface="Unbounded Medium"/>
              <a:cs typeface="Unbounded Medium"/>
              <a:sym typeface="Unbounded Medium"/>
            </a:endParaRPr>
          </a:p>
        </p:txBody>
      </p:sp>
      <p:cxnSp>
        <p:nvCxnSpPr>
          <p:cNvPr id="1235" name="Google Shape;1235;p185"/>
          <p:cNvCxnSpPr>
            <a:endCxn id="1234" idx="1"/>
          </p:cNvCxnSpPr>
          <p:nvPr/>
        </p:nvCxnSpPr>
        <p:spPr>
          <a:xfrm>
            <a:off x="2717925" y="3991025"/>
            <a:ext cx="3538800" cy="0"/>
          </a:xfrm>
          <a:prstGeom prst="straightConnector1">
            <a:avLst/>
          </a:prstGeom>
          <a:noFill/>
          <a:ln cap="flat" cmpd="sng" w="28575">
            <a:solidFill>
              <a:srgbClr val="64002E"/>
            </a:solidFill>
            <a:prstDash val="solid"/>
            <a:round/>
            <a:headEnd len="med" w="med" type="triangle"/>
            <a:tailEnd len="med" w="med" type="triangle"/>
          </a:ln>
        </p:spPr>
      </p:cxnSp>
      <p:cxnSp>
        <p:nvCxnSpPr>
          <p:cNvPr id="1236" name="Google Shape;1236;p185"/>
          <p:cNvCxnSpPr/>
          <p:nvPr/>
        </p:nvCxnSpPr>
        <p:spPr>
          <a:xfrm>
            <a:off x="2312850" y="2698150"/>
            <a:ext cx="402300" cy="1086900"/>
          </a:xfrm>
          <a:prstGeom prst="straightConnector1">
            <a:avLst/>
          </a:prstGeom>
          <a:noFill/>
          <a:ln cap="flat" cmpd="sng" w="28575">
            <a:solidFill>
              <a:srgbClr val="E20479"/>
            </a:solidFill>
            <a:prstDash val="solid"/>
            <a:round/>
            <a:headEnd len="med" w="med" type="none"/>
            <a:tailEnd len="med" w="med" type="triangle"/>
          </a:ln>
        </p:spPr>
      </p:cxnSp>
      <p:cxnSp>
        <p:nvCxnSpPr>
          <p:cNvPr id="1237" name="Google Shape;1237;p185"/>
          <p:cNvCxnSpPr/>
          <p:nvPr/>
        </p:nvCxnSpPr>
        <p:spPr>
          <a:xfrm flipH="1">
            <a:off x="2715150" y="2698150"/>
            <a:ext cx="402300" cy="1086900"/>
          </a:xfrm>
          <a:prstGeom prst="straightConnector1">
            <a:avLst/>
          </a:prstGeom>
          <a:noFill/>
          <a:ln cap="flat" cmpd="sng" w="28575">
            <a:solidFill>
              <a:srgbClr val="E20479"/>
            </a:solidFill>
            <a:prstDash val="solid"/>
            <a:round/>
            <a:headEnd len="med" w="med" type="none"/>
            <a:tailEnd len="med" w="med" type="triangle"/>
          </a:ln>
        </p:spPr>
      </p:cxnSp>
      <p:sp>
        <p:nvSpPr>
          <p:cNvPr id="1238" name="Google Shape;1238;p185"/>
          <p:cNvSpPr txBox="1"/>
          <p:nvPr>
            <p:ph type="title"/>
          </p:nvPr>
        </p:nvSpPr>
        <p:spPr>
          <a:xfrm>
            <a:off x="415650" y="19313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On</a:t>
            </a:r>
            <a:r>
              <a:rPr lang="en" sz="2020">
                <a:solidFill>
                  <a:schemeClr val="lt1"/>
                </a:solidFill>
                <a:latin typeface="Unbounded Medium"/>
                <a:ea typeface="Unbounded Medium"/>
                <a:cs typeface="Unbounded Medium"/>
                <a:sym typeface="Unbounded Medium"/>
              </a:rPr>
              <a:t>-chain time delays</a:t>
            </a:r>
            <a:endParaRPr sz="2020">
              <a:solidFill>
                <a:schemeClr val="lt1"/>
              </a:solidFill>
              <a:latin typeface="Unbounded Medium"/>
              <a:ea typeface="Unbounded Medium"/>
              <a:cs typeface="Unbounded Medium"/>
              <a:sym typeface="Unbounded Medium"/>
            </a:endParaRPr>
          </a:p>
        </p:txBody>
      </p:sp>
      <p:sp>
        <p:nvSpPr>
          <p:cNvPr id="1239" name="Google Shape;1239;p185"/>
          <p:cNvSpPr txBox="1"/>
          <p:nvPr>
            <p:ph type="title"/>
          </p:nvPr>
        </p:nvSpPr>
        <p:spPr>
          <a:xfrm>
            <a:off x="2640450" y="19313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Contract kill-switches</a:t>
            </a:r>
            <a:endParaRPr sz="2020">
              <a:solidFill>
                <a:schemeClr val="lt1"/>
              </a:solidFill>
              <a:latin typeface="Unbounded Medium"/>
              <a:ea typeface="Unbounded Medium"/>
              <a:cs typeface="Unbounded Medium"/>
              <a:sym typeface="Unbounded Medium"/>
            </a:endParaRPr>
          </a:p>
        </p:txBody>
      </p:sp>
      <p:cxnSp>
        <p:nvCxnSpPr>
          <p:cNvPr id="1240" name="Google Shape;1240;p185"/>
          <p:cNvCxnSpPr/>
          <p:nvPr/>
        </p:nvCxnSpPr>
        <p:spPr>
          <a:xfrm>
            <a:off x="6349000" y="2721000"/>
            <a:ext cx="8400" cy="1079400"/>
          </a:xfrm>
          <a:prstGeom prst="straightConnector1">
            <a:avLst/>
          </a:prstGeom>
          <a:noFill/>
          <a:ln cap="flat" cmpd="sng" w="28575">
            <a:solidFill>
              <a:srgbClr val="E20479"/>
            </a:solidFill>
            <a:prstDash val="solid"/>
            <a:round/>
            <a:headEnd len="med" w="med" type="none"/>
            <a:tailEnd len="med" w="med" type="triangle"/>
          </a:ln>
        </p:spPr>
      </p:cxnSp>
      <p:sp>
        <p:nvSpPr>
          <p:cNvPr id="1241" name="Google Shape;1241;p185"/>
          <p:cNvSpPr txBox="1"/>
          <p:nvPr>
            <p:ph type="title"/>
          </p:nvPr>
        </p:nvSpPr>
        <p:spPr>
          <a:xfrm>
            <a:off x="5240800" y="1626575"/>
            <a:ext cx="222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On-chain funds distribution</a:t>
            </a:r>
            <a:endParaRPr sz="2020">
              <a:solidFill>
                <a:schemeClr val="lt1"/>
              </a:solidFill>
              <a:latin typeface="Unbounded Medium"/>
              <a:ea typeface="Unbounded Medium"/>
              <a:cs typeface="Unbounded Medium"/>
              <a:sym typeface="Unbounded Medium"/>
            </a:endParaRPr>
          </a:p>
        </p:txBody>
      </p:sp>
      <p:pic>
        <p:nvPicPr>
          <p:cNvPr id="1242" name="Google Shape;1242;p185"/>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86"/>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4</a:t>
            </a:r>
            <a:r>
              <a:rPr lang="en" sz="3020">
                <a:solidFill>
                  <a:srgbClr val="E20479"/>
                </a:solidFill>
                <a:latin typeface="Unbounded Medium"/>
                <a:ea typeface="Unbounded Medium"/>
                <a:cs typeface="Unbounded Medium"/>
                <a:sym typeface="Unbounded Medium"/>
              </a:rPr>
              <a:t>:</a:t>
            </a:r>
            <a:r>
              <a:rPr lang="en" sz="3020">
                <a:solidFill>
                  <a:schemeClr val="lt1"/>
                </a:solidFill>
                <a:latin typeface="Unbounded Medium"/>
                <a:ea typeface="Unbounded Medium"/>
                <a:cs typeface="Unbounded Medium"/>
                <a:sym typeface="Unbounded Medium"/>
              </a:rPr>
              <a:t> Create feedback loops for continuous optimization</a:t>
            </a:r>
            <a:endParaRPr sz="3020">
              <a:solidFill>
                <a:schemeClr val="lt1"/>
              </a:solidFill>
              <a:latin typeface="Unbounded Medium"/>
              <a:ea typeface="Unbounded Medium"/>
              <a:cs typeface="Unbounded Medium"/>
              <a:sym typeface="Unbounded Medium"/>
            </a:endParaRPr>
          </a:p>
        </p:txBody>
      </p:sp>
      <p:pic>
        <p:nvPicPr>
          <p:cNvPr id="1248" name="Google Shape;1248;p186"/>
          <p:cNvPicPr preferRelativeResize="0"/>
          <p:nvPr/>
        </p:nvPicPr>
        <p:blipFill>
          <a:blip r:embed="rId3">
            <a:alphaModFix/>
          </a:blip>
          <a:stretch>
            <a:fillRect/>
          </a:stretch>
        </p:blipFill>
        <p:spPr>
          <a:xfrm>
            <a:off x="3079575" y="1419975"/>
            <a:ext cx="3219450" cy="3219450"/>
          </a:xfrm>
          <a:prstGeom prst="rect">
            <a:avLst/>
          </a:prstGeom>
          <a:noFill/>
          <a:ln>
            <a:noFill/>
          </a:ln>
          <a:effectLst>
            <a:reflection blurRad="0" dir="5400000" dist="38100" endA="0" endPos="30000" fadeDir="5400012" kx="0" rotWithShape="0" algn="bl" stPos="0" sy="-100000" ky="0"/>
          </a:effectLst>
        </p:spPr>
      </p:pic>
      <p:sp>
        <p:nvSpPr>
          <p:cNvPr id="1249" name="Google Shape;1249;p186"/>
          <p:cNvSpPr txBox="1"/>
          <p:nvPr>
            <p:ph type="title"/>
          </p:nvPr>
        </p:nvSpPr>
        <p:spPr>
          <a:xfrm>
            <a:off x="493125" y="2555325"/>
            <a:ext cx="22248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Humans as sensors</a:t>
            </a:r>
            <a:endParaRPr sz="2020">
              <a:solidFill>
                <a:schemeClr val="lt1"/>
              </a:solidFill>
              <a:latin typeface="Unbounded Medium"/>
              <a:ea typeface="Unbounded Medium"/>
              <a:cs typeface="Unbounded Medium"/>
              <a:sym typeface="Unbounded Medium"/>
            </a:endParaRPr>
          </a:p>
        </p:txBody>
      </p:sp>
      <p:sp>
        <p:nvSpPr>
          <p:cNvPr id="1250" name="Google Shape;1250;p186"/>
          <p:cNvSpPr txBox="1"/>
          <p:nvPr>
            <p:ph type="title"/>
          </p:nvPr>
        </p:nvSpPr>
        <p:spPr>
          <a:xfrm>
            <a:off x="6660675" y="2309025"/>
            <a:ext cx="2224800" cy="119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Changing</a:t>
            </a:r>
            <a:r>
              <a:rPr lang="en" sz="2020">
                <a:solidFill>
                  <a:schemeClr val="lt1"/>
                </a:solidFill>
                <a:latin typeface="Unbounded Medium"/>
                <a:ea typeface="Unbounded Medium"/>
                <a:cs typeface="Unbounded Medium"/>
                <a:sym typeface="Unbounded Medium"/>
              </a:rPr>
              <a:t> external conditions</a:t>
            </a:r>
            <a:endParaRPr sz="2020">
              <a:solidFill>
                <a:schemeClr val="lt1"/>
              </a:solidFill>
              <a:latin typeface="Unbounded Medium"/>
              <a:ea typeface="Unbounded Medium"/>
              <a:cs typeface="Unbounded Medium"/>
              <a:sym typeface="Unbounded Medium"/>
            </a:endParaRPr>
          </a:p>
        </p:txBody>
      </p:sp>
      <p:pic>
        <p:nvPicPr>
          <p:cNvPr id="1251" name="Google Shape;1251;p18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52"/>
          <p:cNvPicPr preferRelativeResize="0"/>
          <p:nvPr/>
        </p:nvPicPr>
        <p:blipFill>
          <a:blip r:embed="rId3">
            <a:alphaModFix/>
          </a:blip>
          <a:stretch>
            <a:fillRect/>
          </a:stretch>
        </p:blipFill>
        <p:spPr>
          <a:xfrm>
            <a:off x="4170850" y="4149950"/>
            <a:ext cx="2055122" cy="1370075"/>
          </a:xfrm>
          <a:prstGeom prst="rect">
            <a:avLst/>
          </a:prstGeom>
          <a:noFill/>
          <a:ln>
            <a:noFill/>
          </a:ln>
        </p:spPr>
      </p:pic>
      <p:sp>
        <p:nvSpPr>
          <p:cNvPr id="268" name="Google Shape;268;p52"/>
          <p:cNvSpPr txBox="1"/>
          <p:nvPr>
            <p:ph type="title"/>
          </p:nvPr>
        </p:nvSpPr>
        <p:spPr>
          <a:xfrm>
            <a:off x="311700" y="79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2500"/>
              <a:t>The historical evolution of governance</a:t>
            </a:r>
            <a:endParaRPr sz="2500"/>
          </a:p>
        </p:txBody>
      </p:sp>
      <p:sp>
        <p:nvSpPr>
          <p:cNvPr id="269" name="Google Shape;269;p52"/>
          <p:cNvSpPr txBox="1"/>
          <p:nvPr>
            <p:ph idx="1" type="body"/>
          </p:nvPr>
        </p:nvSpPr>
        <p:spPr>
          <a:xfrm>
            <a:off x="725188" y="30910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Tribes</a:t>
            </a:r>
            <a:endParaRPr sz="1100"/>
          </a:p>
          <a:p>
            <a:pPr indent="0" lvl="0" marL="0" rtl="0" algn="l">
              <a:spcBef>
                <a:spcPts val="1200"/>
              </a:spcBef>
              <a:spcAft>
                <a:spcPts val="1200"/>
              </a:spcAft>
              <a:buNone/>
            </a:pPr>
            <a:r>
              <a:t/>
            </a:r>
            <a:endParaRPr sz="1100"/>
          </a:p>
        </p:txBody>
      </p:sp>
      <p:pic>
        <p:nvPicPr>
          <p:cNvPr id="270" name="Google Shape;270;p52"/>
          <p:cNvPicPr preferRelativeResize="0"/>
          <p:nvPr/>
        </p:nvPicPr>
        <p:blipFill rotWithShape="1">
          <a:blip r:embed="rId4">
            <a:alphaModFix/>
          </a:blip>
          <a:srcRect b="0" l="7720" r="7712" t="0"/>
          <a:stretch/>
        </p:blipFill>
        <p:spPr>
          <a:xfrm>
            <a:off x="837143" y="1664337"/>
            <a:ext cx="1613100" cy="1370100"/>
          </a:xfrm>
          <a:prstGeom prst="roundRect">
            <a:avLst>
              <a:gd fmla="val 16667" name="adj"/>
            </a:avLst>
          </a:prstGeom>
          <a:noFill/>
          <a:ln>
            <a:noFill/>
          </a:ln>
        </p:spPr>
      </p:pic>
      <p:sp>
        <p:nvSpPr>
          <p:cNvPr id="271" name="Google Shape;271;p52"/>
          <p:cNvSpPr txBox="1"/>
          <p:nvPr/>
        </p:nvSpPr>
        <p:spPr>
          <a:xfrm>
            <a:off x="-64375" y="-496075"/>
            <a:ext cx="85782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i="1" lang="en" sz="1100">
                <a:solidFill>
                  <a:schemeClr val="lt1"/>
                </a:solidFill>
                <a:latin typeface="Unbounded"/>
                <a:ea typeface="Unbounded"/>
                <a:cs typeface="Unbounded"/>
                <a:sym typeface="Unbounded"/>
              </a:rPr>
              <a:t>Ronfelt</a:t>
            </a:r>
            <a:r>
              <a:rPr i="1" lang="en" sz="1100">
                <a:solidFill>
                  <a:schemeClr val="lt1"/>
                </a:solidFill>
                <a:latin typeface="Unbounded"/>
                <a:ea typeface="Unbounded"/>
                <a:cs typeface="Unbounded"/>
                <a:sym typeface="Unbounded"/>
              </a:rPr>
              <a:t>, D. (1996). Tribes, Institutions, Markets, Networks: A Framework about Societal Evolution. </a:t>
            </a:r>
            <a:r>
              <a:rPr i="1" lang="en" sz="1100">
                <a:solidFill>
                  <a:schemeClr val="lt1"/>
                </a:solidFill>
                <a:latin typeface="Unbounded"/>
                <a:ea typeface="Unbounded"/>
                <a:cs typeface="Unbounded"/>
                <a:sym typeface="Unbounded"/>
              </a:rPr>
              <a:t>Santa</a:t>
            </a:r>
            <a:r>
              <a:rPr i="1" lang="en" sz="1100">
                <a:solidFill>
                  <a:schemeClr val="lt1"/>
                </a:solidFill>
                <a:latin typeface="Unbounded"/>
                <a:ea typeface="Unbounded"/>
                <a:cs typeface="Unbounded"/>
                <a:sym typeface="Unbounded"/>
              </a:rPr>
              <a:t> Monica, US: RAND Cooperation.  </a:t>
            </a:r>
            <a:endParaRPr i="1" sz="1100">
              <a:solidFill>
                <a:schemeClr val="lt1"/>
              </a:solidFill>
              <a:latin typeface="Unbounded"/>
              <a:ea typeface="Unbounded"/>
              <a:cs typeface="Unbounded"/>
              <a:sym typeface="Unbounded"/>
            </a:endParaRPr>
          </a:p>
        </p:txBody>
      </p:sp>
      <p:sp>
        <p:nvSpPr>
          <p:cNvPr id="272" name="Google Shape;272;p52"/>
          <p:cNvSpPr txBox="1"/>
          <p:nvPr>
            <p:ph idx="1" type="body"/>
          </p:nvPr>
        </p:nvSpPr>
        <p:spPr>
          <a:xfrm>
            <a:off x="2735100" y="30910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Institutions</a:t>
            </a:r>
            <a:endParaRPr sz="1100"/>
          </a:p>
          <a:p>
            <a:pPr indent="0" lvl="0" marL="0" rtl="0" algn="l">
              <a:spcBef>
                <a:spcPts val="1200"/>
              </a:spcBef>
              <a:spcAft>
                <a:spcPts val="1200"/>
              </a:spcAft>
              <a:buNone/>
            </a:pPr>
            <a:r>
              <a:t/>
            </a:r>
            <a:endParaRPr sz="1100"/>
          </a:p>
        </p:txBody>
      </p:sp>
      <p:pic>
        <p:nvPicPr>
          <p:cNvPr id="273" name="Google Shape;273;p52"/>
          <p:cNvPicPr preferRelativeResize="0"/>
          <p:nvPr/>
        </p:nvPicPr>
        <p:blipFill rotWithShape="1">
          <a:blip r:embed="rId5">
            <a:alphaModFix/>
          </a:blip>
          <a:srcRect b="5044" l="13111" r="13104" t="5044"/>
          <a:stretch/>
        </p:blipFill>
        <p:spPr>
          <a:xfrm>
            <a:off x="2847056" y="1664337"/>
            <a:ext cx="1613100" cy="1370100"/>
          </a:xfrm>
          <a:prstGeom prst="roundRect">
            <a:avLst>
              <a:gd fmla="val 16667" name="adj"/>
            </a:avLst>
          </a:prstGeom>
          <a:noFill/>
          <a:ln>
            <a:noFill/>
          </a:ln>
        </p:spPr>
      </p:pic>
      <p:sp>
        <p:nvSpPr>
          <p:cNvPr id="274" name="Google Shape;274;p52"/>
          <p:cNvSpPr txBox="1"/>
          <p:nvPr>
            <p:ph idx="1" type="body"/>
          </p:nvPr>
        </p:nvSpPr>
        <p:spPr>
          <a:xfrm>
            <a:off x="4658500" y="30910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Markets</a:t>
            </a:r>
            <a:endParaRPr sz="1100"/>
          </a:p>
          <a:p>
            <a:pPr indent="0" lvl="0" marL="0" rtl="0" algn="l">
              <a:spcBef>
                <a:spcPts val="1200"/>
              </a:spcBef>
              <a:spcAft>
                <a:spcPts val="1200"/>
              </a:spcAft>
              <a:buNone/>
            </a:pPr>
            <a:r>
              <a:t/>
            </a:r>
            <a:endParaRPr sz="1100"/>
          </a:p>
        </p:txBody>
      </p:sp>
      <p:pic>
        <p:nvPicPr>
          <p:cNvPr id="275" name="Google Shape;275;p52"/>
          <p:cNvPicPr preferRelativeResize="0"/>
          <p:nvPr/>
        </p:nvPicPr>
        <p:blipFill rotWithShape="1">
          <a:blip r:embed="rId6">
            <a:alphaModFix/>
          </a:blip>
          <a:srcRect b="8807" l="18892" r="18898" t="16167"/>
          <a:stretch/>
        </p:blipFill>
        <p:spPr>
          <a:xfrm>
            <a:off x="4770468" y="1664337"/>
            <a:ext cx="1613100" cy="1370100"/>
          </a:xfrm>
          <a:prstGeom prst="roundRect">
            <a:avLst>
              <a:gd fmla="val 16667" name="adj"/>
            </a:avLst>
          </a:prstGeom>
          <a:noFill/>
          <a:ln>
            <a:noFill/>
          </a:ln>
        </p:spPr>
      </p:pic>
      <p:sp>
        <p:nvSpPr>
          <p:cNvPr id="276" name="Google Shape;276;p52"/>
          <p:cNvSpPr txBox="1"/>
          <p:nvPr>
            <p:ph idx="1" type="body"/>
          </p:nvPr>
        </p:nvSpPr>
        <p:spPr>
          <a:xfrm>
            <a:off x="6581913" y="30910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Networks</a:t>
            </a:r>
            <a:endParaRPr sz="1100"/>
          </a:p>
          <a:p>
            <a:pPr indent="0" lvl="0" marL="0" rtl="0" algn="l">
              <a:spcBef>
                <a:spcPts val="1200"/>
              </a:spcBef>
              <a:spcAft>
                <a:spcPts val="1200"/>
              </a:spcAft>
              <a:buNone/>
            </a:pPr>
            <a:r>
              <a:t/>
            </a:r>
            <a:endParaRPr sz="1100"/>
          </a:p>
        </p:txBody>
      </p:sp>
      <p:pic>
        <p:nvPicPr>
          <p:cNvPr id="277" name="Google Shape;277;p52"/>
          <p:cNvPicPr preferRelativeResize="0"/>
          <p:nvPr/>
        </p:nvPicPr>
        <p:blipFill rotWithShape="1">
          <a:blip r:embed="rId7">
            <a:alphaModFix/>
          </a:blip>
          <a:srcRect b="6099" l="16793" r="16800" t="12902"/>
          <a:stretch/>
        </p:blipFill>
        <p:spPr>
          <a:xfrm>
            <a:off x="6693868" y="1664337"/>
            <a:ext cx="1613100" cy="1370100"/>
          </a:xfrm>
          <a:prstGeom prst="roundRect">
            <a:avLst>
              <a:gd fmla="val 16667" name="adj"/>
            </a:avLst>
          </a:prstGeom>
          <a:noFill/>
          <a:ln>
            <a:noFill/>
          </a:ln>
        </p:spPr>
      </p:pic>
      <p:sp>
        <p:nvSpPr>
          <p:cNvPr id="278" name="Google Shape;278;p52"/>
          <p:cNvSpPr/>
          <p:nvPr/>
        </p:nvSpPr>
        <p:spPr>
          <a:xfrm>
            <a:off x="907675" y="3619875"/>
            <a:ext cx="7317600" cy="5487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Unbounded"/>
                <a:ea typeface="Unbounded"/>
                <a:cs typeface="Unbounded"/>
                <a:sym typeface="Unbounded"/>
              </a:rPr>
              <a:t>History</a:t>
            </a:r>
            <a:endParaRPr sz="1100">
              <a:latin typeface="Unbounded"/>
              <a:ea typeface="Unbounded"/>
              <a:cs typeface="Unbounded"/>
              <a:sym typeface="Unbounded"/>
            </a:endParaRPr>
          </a:p>
        </p:txBody>
      </p:sp>
      <p:sp>
        <p:nvSpPr>
          <p:cNvPr id="279" name="Google Shape;279;p52"/>
          <p:cNvSpPr txBox="1"/>
          <p:nvPr/>
        </p:nvSpPr>
        <p:spPr>
          <a:xfrm>
            <a:off x="664950" y="4347175"/>
            <a:ext cx="7814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i="1" lang="en" sz="1100">
                <a:solidFill>
                  <a:schemeClr val="lt1"/>
                </a:solidFill>
                <a:latin typeface="Unbounded"/>
                <a:ea typeface="Unbounded"/>
                <a:cs typeface="Unbounded"/>
                <a:sym typeface="Unbounded"/>
              </a:rPr>
              <a:t>Ronfelt, D.</a:t>
            </a:r>
            <a:r>
              <a:rPr i="1" lang="en" sz="1100">
                <a:solidFill>
                  <a:schemeClr val="lt1"/>
                </a:solidFill>
                <a:latin typeface="Unbounded"/>
                <a:ea typeface="Unbounded"/>
                <a:cs typeface="Unbounded"/>
                <a:sym typeface="Unbounded"/>
              </a:rPr>
              <a:t> (1996). Tribes, Institutions, Markets, Networks: A Framework for Societal Evolution. Santa Monica, CA: RAND Cooperation. </a:t>
            </a:r>
            <a:endParaRPr i="1" sz="1100">
              <a:solidFill>
                <a:schemeClr val="lt1"/>
              </a:solidFill>
              <a:latin typeface="Unbounded"/>
              <a:ea typeface="Unbounded"/>
              <a:cs typeface="Unbounded"/>
              <a:sym typeface="Unbounde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87"/>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5</a:t>
            </a:r>
            <a:r>
              <a:rPr lang="en" sz="3020">
                <a:solidFill>
                  <a:srgbClr val="E20479"/>
                </a:solidFill>
                <a:latin typeface="Unbounded Medium"/>
                <a:ea typeface="Unbounded Medium"/>
                <a:cs typeface="Unbounded Medium"/>
                <a:sym typeface="Unbounded Medium"/>
              </a:rPr>
              <a:t>:</a:t>
            </a:r>
            <a:r>
              <a:rPr lang="en" sz="3020">
                <a:solidFill>
                  <a:schemeClr val="lt1"/>
                </a:solidFill>
                <a:latin typeface="Unbounded Medium"/>
                <a:ea typeface="Unbounded Medium"/>
                <a:cs typeface="Unbounded Medium"/>
                <a:sym typeface="Unbounded Medium"/>
              </a:rPr>
              <a:t> Create a side dish</a:t>
            </a:r>
            <a:endParaRPr sz="3020">
              <a:solidFill>
                <a:schemeClr val="lt1"/>
              </a:solidFill>
              <a:latin typeface="Unbounded Medium"/>
              <a:ea typeface="Unbounded Medium"/>
              <a:cs typeface="Unbounded Medium"/>
              <a:sym typeface="Unbounded Medium"/>
            </a:endParaRPr>
          </a:p>
        </p:txBody>
      </p:sp>
      <p:sp>
        <p:nvSpPr>
          <p:cNvPr id="1257" name="Google Shape;1257;p187"/>
          <p:cNvSpPr txBox="1"/>
          <p:nvPr>
            <p:ph type="title"/>
          </p:nvPr>
        </p:nvSpPr>
        <p:spPr>
          <a:xfrm>
            <a:off x="493125" y="3603125"/>
            <a:ext cx="305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Embeddedness</a:t>
            </a:r>
            <a:endParaRPr sz="2020">
              <a:solidFill>
                <a:schemeClr val="lt1"/>
              </a:solidFill>
              <a:latin typeface="Unbounded Medium"/>
              <a:ea typeface="Unbounded Medium"/>
              <a:cs typeface="Unbounded Medium"/>
              <a:sym typeface="Unbounded Medium"/>
            </a:endParaRPr>
          </a:p>
        </p:txBody>
      </p:sp>
      <p:sp>
        <p:nvSpPr>
          <p:cNvPr id="1258" name="Google Shape;1258;p187"/>
          <p:cNvSpPr txBox="1"/>
          <p:nvPr>
            <p:ph type="title"/>
          </p:nvPr>
        </p:nvSpPr>
        <p:spPr>
          <a:xfrm>
            <a:off x="5648675" y="3603125"/>
            <a:ext cx="330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Disembeddedness</a:t>
            </a:r>
            <a:endParaRPr sz="2020">
              <a:solidFill>
                <a:schemeClr val="lt1"/>
              </a:solidFill>
              <a:latin typeface="Unbounded Medium"/>
              <a:ea typeface="Unbounded Medium"/>
              <a:cs typeface="Unbounded Medium"/>
              <a:sym typeface="Unbounded Medium"/>
            </a:endParaRPr>
          </a:p>
        </p:txBody>
      </p:sp>
      <p:cxnSp>
        <p:nvCxnSpPr>
          <p:cNvPr id="1259" name="Google Shape;1259;p187"/>
          <p:cNvCxnSpPr>
            <a:stCxn id="1258" idx="1"/>
            <a:endCxn id="1257" idx="3"/>
          </p:cNvCxnSpPr>
          <p:nvPr/>
        </p:nvCxnSpPr>
        <p:spPr>
          <a:xfrm rot="10800000">
            <a:off x="3547775" y="3889475"/>
            <a:ext cx="2100900" cy="0"/>
          </a:xfrm>
          <a:prstGeom prst="straightConnector1">
            <a:avLst/>
          </a:prstGeom>
          <a:noFill/>
          <a:ln cap="flat" cmpd="sng" w="28575">
            <a:solidFill>
              <a:srgbClr val="E20479"/>
            </a:solidFill>
            <a:prstDash val="solid"/>
            <a:round/>
            <a:headEnd len="med" w="med" type="triangle"/>
            <a:tailEnd len="med" w="med" type="triangle"/>
          </a:ln>
        </p:spPr>
      </p:cxnSp>
      <p:cxnSp>
        <p:nvCxnSpPr>
          <p:cNvPr id="1260" name="Google Shape;1260;p187"/>
          <p:cNvCxnSpPr/>
          <p:nvPr/>
        </p:nvCxnSpPr>
        <p:spPr>
          <a:xfrm>
            <a:off x="4500575" y="2893225"/>
            <a:ext cx="12900" cy="785400"/>
          </a:xfrm>
          <a:prstGeom prst="straightConnector1">
            <a:avLst/>
          </a:prstGeom>
          <a:noFill/>
          <a:ln cap="flat" cmpd="sng" w="28575">
            <a:solidFill>
              <a:srgbClr val="E20479"/>
            </a:solidFill>
            <a:prstDash val="solid"/>
            <a:round/>
            <a:headEnd len="med" w="med" type="none"/>
            <a:tailEnd len="med" w="med" type="triangle"/>
          </a:ln>
        </p:spPr>
      </p:cxnSp>
      <p:sp>
        <p:nvSpPr>
          <p:cNvPr id="1261" name="Google Shape;1261;p187"/>
          <p:cNvSpPr txBox="1"/>
          <p:nvPr>
            <p:ph type="title"/>
          </p:nvPr>
        </p:nvSpPr>
        <p:spPr>
          <a:xfrm>
            <a:off x="2979725" y="2006900"/>
            <a:ext cx="305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latin typeface="Unbounded Medium"/>
                <a:ea typeface="Unbounded Medium"/>
                <a:cs typeface="Unbounded Medium"/>
                <a:sym typeface="Unbounded Medium"/>
              </a:rPr>
              <a:t>Legal entities</a:t>
            </a:r>
            <a:endParaRPr sz="2020">
              <a:solidFill>
                <a:schemeClr val="lt1"/>
              </a:solidFill>
              <a:latin typeface="Unbounded Medium"/>
              <a:ea typeface="Unbounded Medium"/>
              <a:cs typeface="Unbounded Medium"/>
              <a:sym typeface="Unbounded Medium"/>
            </a:endParaRPr>
          </a:p>
        </p:txBody>
      </p:sp>
      <p:sp>
        <p:nvSpPr>
          <p:cNvPr id="1262" name="Google Shape;1262;p187"/>
          <p:cNvSpPr txBox="1"/>
          <p:nvPr>
            <p:ph idx="1" type="body"/>
          </p:nvPr>
        </p:nvSpPr>
        <p:spPr>
          <a:xfrm>
            <a:off x="4936275" y="2898313"/>
            <a:ext cx="1389900" cy="386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000"/>
              </a:spcAft>
              <a:buNone/>
            </a:pPr>
            <a:r>
              <a:rPr lang="en">
                <a:solidFill>
                  <a:schemeClr val="lt1"/>
                </a:solidFill>
                <a:latin typeface="Unbounded Light"/>
                <a:ea typeface="Unbounded Light"/>
                <a:cs typeface="Unbounded Light"/>
                <a:sym typeface="Unbounded Light"/>
              </a:rPr>
              <a:t>Modulator</a:t>
            </a:r>
            <a:endParaRPr>
              <a:solidFill>
                <a:schemeClr val="lt1"/>
              </a:solidFill>
              <a:latin typeface="Unbounded Light"/>
              <a:ea typeface="Unbounded Light"/>
              <a:cs typeface="Unbounded Light"/>
              <a:sym typeface="Unbounded Light"/>
            </a:endParaRPr>
          </a:p>
        </p:txBody>
      </p:sp>
      <p:pic>
        <p:nvPicPr>
          <p:cNvPr id="1263" name="Google Shape;1263;p187"/>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88"/>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RECAP</a:t>
            </a:r>
            <a:endParaRPr sz="3020">
              <a:solidFill>
                <a:schemeClr val="lt1"/>
              </a:solidFill>
              <a:latin typeface="Unbounded Medium"/>
              <a:ea typeface="Unbounded Medium"/>
              <a:cs typeface="Unbounded Medium"/>
              <a:sym typeface="Unbounded Medium"/>
            </a:endParaRPr>
          </a:p>
        </p:txBody>
      </p:sp>
      <p:sp>
        <p:nvSpPr>
          <p:cNvPr id="1269" name="Google Shape;1269;p188"/>
          <p:cNvSpPr txBox="1"/>
          <p:nvPr>
            <p:ph idx="1" type="body"/>
          </p:nvPr>
        </p:nvSpPr>
        <p:spPr>
          <a:xfrm>
            <a:off x="493125" y="1251950"/>
            <a:ext cx="4007400" cy="3098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chemeClr val="lt1"/>
              </a:buClr>
              <a:buSzPts val="2000"/>
              <a:buFont typeface="Unbounded Light"/>
              <a:buAutoNum type="arabicPeriod"/>
            </a:pPr>
            <a:r>
              <a:rPr lang="en">
                <a:solidFill>
                  <a:schemeClr val="lt1"/>
                </a:solidFill>
                <a:latin typeface="Unbounded Light"/>
                <a:ea typeface="Unbounded Light"/>
                <a:cs typeface="Unbounded Light"/>
                <a:sym typeface="Unbounded Light"/>
              </a:rPr>
              <a:t>Pick your flavor</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Font typeface="Unbounded Light"/>
              <a:buAutoNum type="arabicPeriod"/>
            </a:pPr>
            <a:r>
              <a:rPr lang="en">
                <a:solidFill>
                  <a:schemeClr val="lt1"/>
                </a:solidFill>
                <a:latin typeface="Unbounded Light"/>
                <a:ea typeface="Unbounded Light"/>
                <a:cs typeface="Unbounded Light"/>
                <a:sym typeface="Unbounded Light"/>
              </a:rPr>
              <a:t>Pick your ingredients</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Font typeface="Unbounded Light"/>
              <a:buAutoNum type="arabicPeriod"/>
            </a:pPr>
            <a:r>
              <a:rPr lang="en">
                <a:solidFill>
                  <a:schemeClr val="lt1"/>
                </a:solidFill>
                <a:latin typeface="Unbounded Light"/>
                <a:ea typeface="Unbounded Light"/>
                <a:cs typeface="Unbounded Light"/>
                <a:sym typeface="Unbounded Light"/>
              </a:rPr>
              <a:t>Keep strong flavors in check </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Font typeface="Unbounded Light"/>
              <a:buAutoNum type="arabicPeriod"/>
            </a:pPr>
            <a:r>
              <a:rPr lang="en">
                <a:solidFill>
                  <a:schemeClr val="lt1"/>
                </a:solidFill>
                <a:latin typeface="Unbounded Light"/>
                <a:ea typeface="Unbounded Light"/>
                <a:cs typeface="Unbounded Light"/>
                <a:sym typeface="Unbounded Light"/>
              </a:rPr>
              <a:t>Create feedback loops for continuous optimization</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1000"/>
              </a:spcAft>
              <a:buClr>
                <a:schemeClr val="lt1"/>
              </a:buClr>
              <a:buSzPts val="1800"/>
              <a:buFont typeface="Unbounded Light"/>
              <a:buAutoNum type="arabicPeriod"/>
            </a:pPr>
            <a:r>
              <a:rPr lang="en">
                <a:solidFill>
                  <a:schemeClr val="lt1"/>
                </a:solidFill>
                <a:latin typeface="Unbounded Light"/>
                <a:ea typeface="Unbounded Light"/>
                <a:cs typeface="Unbounded Light"/>
                <a:sym typeface="Unbounded Light"/>
              </a:rPr>
              <a:t>Create a side dish </a:t>
            </a:r>
            <a:endParaRPr>
              <a:solidFill>
                <a:schemeClr val="lt1"/>
              </a:solidFill>
              <a:latin typeface="Unbounded Light"/>
              <a:ea typeface="Unbounded Light"/>
              <a:cs typeface="Unbounded Light"/>
              <a:sym typeface="Unbounded Light"/>
            </a:endParaRPr>
          </a:p>
        </p:txBody>
      </p:sp>
      <p:pic>
        <p:nvPicPr>
          <p:cNvPr id="1270" name="Google Shape;1270;p188"/>
          <p:cNvPicPr preferRelativeResize="0"/>
          <p:nvPr/>
        </p:nvPicPr>
        <p:blipFill>
          <a:blip r:embed="rId3">
            <a:alphaModFix/>
          </a:blip>
          <a:stretch>
            <a:fillRect/>
          </a:stretch>
        </p:blipFill>
        <p:spPr>
          <a:xfrm>
            <a:off x="4602099" y="1356363"/>
            <a:ext cx="4335427" cy="2889575"/>
          </a:xfrm>
          <a:prstGeom prst="rect">
            <a:avLst/>
          </a:prstGeom>
          <a:noFill/>
          <a:ln cap="flat" cmpd="sng" w="28575">
            <a:solidFill>
              <a:srgbClr val="E20479"/>
            </a:solidFill>
            <a:prstDash val="solid"/>
            <a:round/>
            <a:headEnd len="sm" w="sm" type="none"/>
            <a:tailEnd len="sm" w="sm" type="none"/>
          </a:ln>
        </p:spPr>
      </p:pic>
      <p:pic>
        <p:nvPicPr>
          <p:cNvPr id="1271" name="Google Shape;1271;p18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89"/>
          <p:cNvSpPr txBox="1"/>
          <p:nvPr>
            <p:ph type="title"/>
          </p:nvPr>
        </p:nvSpPr>
        <p:spPr>
          <a:xfrm>
            <a:off x="418925"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rgbClr val="E20479"/>
                </a:solidFill>
                <a:latin typeface="Unbounded Medium"/>
                <a:ea typeface="Unbounded Medium"/>
                <a:cs typeface="Unbounded Medium"/>
                <a:sym typeface="Unbounded Medium"/>
              </a:rPr>
              <a:t>Questions?</a:t>
            </a:r>
            <a:endParaRPr sz="3020">
              <a:solidFill>
                <a:schemeClr val="lt1"/>
              </a:solidFill>
              <a:latin typeface="Unbounded Medium"/>
              <a:ea typeface="Unbounded Medium"/>
              <a:cs typeface="Unbounded Medium"/>
              <a:sym typeface="Unbounded Medium"/>
            </a:endParaRPr>
          </a:p>
        </p:txBody>
      </p:sp>
      <p:pic>
        <p:nvPicPr>
          <p:cNvPr id="1277" name="Google Shape;1277;p189"/>
          <p:cNvPicPr preferRelativeResize="0"/>
          <p:nvPr/>
        </p:nvPicPr>
        <p:blipFill>
          <a:blip r:embed="rId3">
            <a:alphaModFix/>
          </a:blip>
          <a:stretch>
            <a:fillRect/>
          </a:stretch>
        </p:blipFill>
        <p:spPr>
          <a:xfrm>
            <a:off x="2053250" y="1962150"/>
            <a:ext cx="1219200" cy="1219200"/>
          </a:xfrm>
          <a:prstGeom prst="rect">
            <a:avLst/>
          </a:prstGeom>
          <a:noFill/>
          <a:ln>
            <a:noFill/>
          </a:ln>
        </p:spPr>
      </p:pic>
      <p:pic>
        <p:nvPicPr>
          <p:cNvPr id="1278" name="Google Shape;1278;p18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90"/>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Before you begin…</a:t>
            </a:r>
            <a:endParaRPr sz="3020">
              <a:solidFill>
                <a:schemeClr val="lt1"/>
              </a:solidFill>
              <a:latin typeface="Unbounded Medium"/>
              <a:ea typeface="Unbounded Medium"/>
              <a:cs typeface="Unbounded Medium"/>
              <a:sym typeface="Unbounded Medium"/>
            </a:endParaRPr>
          </a:p>
        </p:txBody>
      </p:sp>
      <p:pic>
        <p:nvPicPr>
          <p:cNvPr id="1284" name="Google Shape;1284;p190"/>
          <p:cNvPicPr preferRelativeResize="0"/>
          <p:nvPr/>
        </p:nvPicPr>
        <p:blipFill>
          <a:blip r:embed="rId3">
            <a:alphaModFix/>
          </a:blip>
          <a:stretch>
            <a:fillRect/>
          </a:stretch>
        </p:blipFill>
        <p:spPr>
          <a:xfrm>
            <a:off x="626302" y="1100325"/>
            <a:ext cx="5674525" cy="3191926"/>
          </a:xfrm>
          <a:prstGeom prst="rect">
            <a:avLst/>
          </a:prstGeom>
          <a:noFill/>
          <a:ln cap="flat" cmpd="sng" w="28575">
            <a:solidFill>
              <a:srgbClr val="E20479"/>
            </a:solidFill>
            <a:prstDash val="solid"/>
            <a:round/>
            <a:headEnd len="sm" w="sm" type="none"/>
            <a:tailEnd len="sm" w="sm" type="none"/>
          </a:ln>
        </p:spPr>
      </p:pic>
      <p:sp>
        <p:nvSpPr>
          <p:cNvPr id="1285" name="Google Shape;1285;p190"/>
          <p:cNvSpPr txBox="1"/>
          <p:nvPr>
            <p:ph type="title"/>
          </p:nvPr>
        </p:nvSpPr>
        <p:spPr>
          <a:xfrm>
            <a:off x="493125" y="4409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Where are you starting from?</a:t>
            </a:r>
            <a:endParaRPr sz="3020">
              <a:solidFill>
                <a:schemeClr val="lt1"/>
              </a:solidFill>
              <a:latin typeface="Unbounded Medium"/>
              <a:ea typeface="Unbounded Medium"/>
              <a:cs typeface="Unbounded Medium"/>
              <a:sym typeface="Unbounded Medium"/>
            </a:endParaRPr>
          </a:p>
        </p:txBody>
      </p:sp>
      <p:pic>
        <p:nvPicPr>
          <p:cNvPr id="1286" name="Google Shape;1286;p190"/>
          <p:cNvPicPr preferRelativeResize="0"/>
          <p:nvPr/>
        </p:nvPicPr>
        <p:blipFill>
          <a:blip r:embed="rId4">
            <a:alphaModFix/>
          </a:blip>
          <a:stretch>
            <a:fillRect/>
          </a:stretch>
        </p:blipFill>
        <p:spPr>
          <a:xfrm>
            <a:off x="8032175" y="4824914"/>
            <a:ext cx="952525" cy="28001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91"/>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Many blockchain projects start with </a:t>
            </a:r>
            <a:r>
              <a:rPr lang="en" sz="3020">
                <a:solidFill>
                  <a:srgbClr val="E20479"/>
                </a:solidFill>
                <a:latin typeface="Unbounded Medium"/>
                <a:ea typeface="Unbounded Medium"/>
                <a:cs typeface="Unbounded Medium"/>
                <a:sym typeface="Unbounded Medium"/>
              </a:rPr>
              <a:t>centralized governance</a:t>
            </a:r>
            <a:r>
              <a:rPr lang="en" sz="3020">
                <a:solidFill>
                  <a:schemeClr val="lt1"/>
                </a:solidFill>
                <a:latin typeface="Unbounded Medium"/>
                <a:ea typeface="Unbounded Medium"/>
                <a:cs typeface="Unbounded Medium"/>
                <a:sym typeface="Unbounded Medium"/>
              </a:rPr>
              <a:t> and </a:t>
            </a:r>
            <a:r>
              <a:rPr lang="en" sz="3020">
                <a:solidFill>
                  <a:srgbClr val="E20479"/>
                </a:solidFill>
                <a:latin typeface="Unbounded Medium"/>
                <a:ea typeface="Unbounded Medium"/>
                <a:cs typeface="Unbounded Medium"/>
                <a:sym typeface="Unbounded Medium"/>
              </a:rPr>
              <a:t>transition</a:t>
            </a:r>
            <a:r>
              <a:rPr lang="en" sz="3020">
                <a:solidFill>
                  <a:schemeClr val="lt1"/>
                </a:solidFill>
                <a:latin typeface="Unbounded Medium"/>
                <a:ea typeface="Unbounded Medium"/>
                <a:cs typeface="Unbounded Medium"/>
                <a:sym typeface="Unbounded Medium"/>
              </a:rPr>
              <a:t> over time</a:t>
            </a:r>
            <a:endParaRPr sz="3020">
              <a:solidFill>
                <a:schemeClr val="lt1"/>
              </a:solidFill>
              <a:latin typeface="Unbounded Medium"/>
              <a:ea typeface="Unbounded Medium"/>
              <a:cs typeface="Unbounded Medium"/>
              <a:sym typeface="Unbounded Medium"/>
            </a:endParaRPr>
          </a:p>
        </p:txBody>
      </p:sp>
      <p:pic>
        <p:nvPicPr>
          <p:cNvPr id="1292" name="Google Shape;1292;p191"/>
          <p:cNvPicPr preferRelativeResize="0"/>
          <p:nvPr/>
        </p:nvPicPr>
        <p:blipFill>
          <a:blip r:embed="rId3">
            <a:alphaModFix/>
          </a:blip>
          <a:stretch>
            <a:fillRect/>
          </a:stretch>
        </p:blipFill>
        <p:spPr>
          <a:xfrm>
            <a:off x="6415250" y="1546725"/>
            <a:ext cx="1996875" cy="1996875"/>
          </a:xfrm>
          <a:prstGeom prst="rect">
            <a:avLst/>
          </a:prstGeom>
          <a:noFill/>
          <a:ln>
            <a:noFill/>
          </a:ln>
        </p:spPr>
      </p:pic>
      <p:pic>
        <p:nvPicPr>
          <p:cNvPr id="1293" name="Google Shape;1293;p191"/>
          <p:cNvPicPr preferRelativeResize="0"/>
          <p:nvPr/>
        </p:nvPicPr>
        <p:blipFill>
          <a:blip r:embed="rId4">
            <a:alphaModFix/>
          </a:blip>
          <a:stretch>
            <a:fillRect/>
          </a:stretch>
        </p:blipFill>
        <p:spPr>
          <a:xfrm>
            <a:off x="493125" y="3731825"/>
            <a:ext cx="1062250" cy="1062250"/>
          </a:xfrm>
          <a:prstGeom prst="rect">
            <a:avLst/>
          </a:prstGeom>
          <a:noFill/>
          <a:ln>
            <a:noFill/>
          </a:ln>
        </p:spPr>
      </p:pic>
      <p:pic>
        <p:nvPicPr>
          <p:cNvPr id="1294" name="Google Shape;1294;p191"/>
          <p:cNvPicPr preferRelativeResize="0"/>
          <p:nvPr/>
        </p:nvPicPr>
        <p:blipFill rotWithShape="1">
          <a:blip r:embed="rId5">
            <a:alphaModFix/>
          </a:blip>
          <a:srcRect b="-2113" l="0" r="-2113" t="0"/>
          <a:stretch/>
        </p:blipFill>
        <p:spPr>
          <a:xfrm>
            <a:off x="3230638" y="2571750"/>
            <a:ext cx="1691225" cy="1691225"/>
          </a:xfrm>
          <a:prstGeom prst="rect">
            <a:avLst/>
          </a:prstGeom>
          <a:noFill/>
          <a:ln>
            <a:noFill/>
          </a:ln>
        </p:spPr>
      </p:pic>
      <p:cxnSp>
        <p:nvCxnSpPr>
          <p:cNvPr id="1295" name="Google Shape;1295;p191"/>
          <p:cNvCxnSpPr>
            <a:endCxn id="1294" idx="1"/>
          </p:cNvCxnSpPr>
          <p:nvPr/>
        </p:nvCxnSpPr>
        <p:spPr>
          <a:xfrm flipH="1" rot="10800000">
            <a:off x="1775038" y="3417362"/>
            <a:ext cx="1455600" cy="817800"/>
          </a:xfrm>
          <a:prstGeom prst="curvedConnector3">
            <a:avLst>
              <a:gd fmla="val 50000" name="adj1"/>
            </a:avLst>
          </a:prstGeom>
          <a:noFill/>
          <a:ln cap="flat" cmpd="sng" w="28575">
            <a:solidFill>
              <a:srgbClr val="E20479"/>
            </a:solidFill>
            <a:prstDash val="solid"/>
            <a:round/>
            <a:headEnd len="med" w="med" type="none"/>
            <a:tailEnd len="med" w="med" type="stealth"/>
          </a:ln>
        </p:spPr>
      </p:cxnSp>
      <p:cxnSp>
        <p:nvCxnSpPr>
          <p:cNvPr id="1296" name="Google Shape;1296;p191"/>
          <p:cNvCxnSpPr>
            <a:stCxn id="1294" idx="3"/>
            <a:endCxn id="1292" idx="1"/>
          </p:cNvCxnSpPr>
          <p:nvPr/>
        </p:nvCxnSpPr>
        <p:spPr>
          <a:xfrm flipH="1" rot="10800000">
            <a:off x="4921862" y="2545262"/>
            <a:ext cx="1493400" cy="872100"/>
          </a:xfrm>
          <a:prstGeom prst="curvedConnector3">
            <a:avLst>
              <a:gd fmla="val 50000" name="adj1"/>
            </a:avLst>
          </a:prstGeom>
          <a:noFill/>
          <a:ln cap="flat" cmpd="sng" w="28575">
            <a:solidFill>
              <a:srgbClr val="E20479"/>
            </a:solidFill>
            <a:prstDash val="solid"/>
            <a:round/>
            <a:headEnd len="med" w="med" type="none"/>
            <a:tailEnd len="med" w="med" type="stealth"/>
          </a:ln>
        </p:spPr>
      </p:cxnSp>
      <p:pic>
        <p:nvPicPr>
          <p:cNvPr id="1297" name="Google Shape;1297;p191"/>
          <p:cNvPicPr preferRelativeResize="0"/>
          <p:nvPr/>
        </p:nvPicPr>
        <p:blipFill>
          <a:blip r:embed="rId6">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92"/>
          <p:cNvSpPr txBox="1"/>
          <p:nvPr>
            <p:ph type="title"/>
          </p:nvPr>
        </p:nvSpPr>
        <p:spPr>
          <a:xfrm>
            <a:off x="4189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rgbClr val="E20479"/>
                </a:solidFill>
                <a:latin typeface="Unbounded Medium"/>
                <a:ea typeface="Unbounded Medium"/>
                <a:cs typeface="Unbounded Medium"/>
                <a:sym typeface="Unbounded Medium"/>
              </a:rPr>
              <a:t>Frameworks</a:t>
            </a:r>
            <a:r>
              <a:rPr lang="en" sz="3020">
                <a:solidFill>
                  <a:schemeClr val="lt1"/>
                </a:solidFill>
                <a:latin typeface="Unbounded Medium"/>
                <a:ea typeface="Unbounded Medium"/>
                <a:cs typeface="Unbounded Medium"/>
                <a:sym typeface="Unbounded Medium"/>
              </a:rPr>
              <a:t> for thinking through </a:t>
            </a:r>
            <a:r>
              <a:rPr lang="en" sz="3020">
                <a:solidFill>
                  <a:schemeClr val="lt1"/>
                </a:solidFill>
                <a:latin typeface="Unbounded Medium"/>
                <a:ea typeface="Unbounded Medium"/>
                <a:cs typeface="Unbounded Medium"/>
                <a:sym typeface="Unbounded Medium"/>
              </a:rPr>
              <a:t>transition</a:t>
            </a:r>
            <a:r>
              <a:rPr lang="en" sz="3020">
                <a:solidFill>
                  <a:schemeClr val="lt1"/>
                </a:solidFill>
                <a:latin typeface="Unbounded Medium"/>
                <a:ea typeface="Unbounded Medium"/>
                <a:cs typeface="Unbounded Medium"/>
                <a:sym typeface="Unbounded Medium"/>
              </a:rPr>
              <a:t> management </a:t>
            </a:r>
            <a:endParaRPr sz="3020">
              <a:solidFill>
                <a:schemeClr val="lt1"/>
              </a:solidFill>
              <a:latin typeface="Unbounded Medium"/>
              <a:ea typeface="Unbounded Medium"/>
              <a:cs typeface="Unbounded Medium"/>
              <a:sym typeface="Unbounded Medium"/>
            </a:endParaRPr>
          </a:p>
        </p:txBody>
      </p:sp>
      <p:pic>
        <p:nvPicPr>
          <p:cNvPr id="1303" name="Google Shape;1303;p192"/>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3"/>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Exit to Community</a:t>
            </a:r>
            <a:endParaRPr sz="3020">
              <a:solidFill>
                <a:schemeClr val="lt1"/>
              </a:solidFill>
              <a:latin typeface="Unbounded Medium"/>
              <a:ea typeface="Unbounded Medium"/>
              <a:cs typeface="Unbounded Medium"/>
              <a:sym typeface="Unbounded Medium"/>
            </a:endParaRPr>
          </a:p>
        </p:txBody>
      </p:sp>
      <p:sp>
        <p:nvSpPr>
          <p:cNvPr id="1309" name="Google Shape;1309;p193"/>
          <p:cNvSpPr txBox="1"/>
          <p:nvPr>
            <p:ph idx="1" type="body"/>
          </p:nvPr>
        </p:nvSpPr>
        <p:spPr>
          <a:xfrm>
            <a:off x="1154175" y="44465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Learning from experience</a:t>
            </a:r>
            <a:endParaRPr sz="2058">
              <a:solidFill>
                <a:schemeClr val="lt1"/>
              </a:solidFill>
              <a:latin typeface="Unbounded Light"/>
              <a:ea typeface="Unbounded Light"/>
              <a:cs typeface="Unbounded Light"/>
              <a:sym typeface="Unbounded Light"/>
            </a:endParaRPr>
          </a:p>
        </p:txBody>
      </p:sp>
      <p:pic>
        <p:nvPicPr>
          <p:cNvPr id="1310" name="Google Shape;1310;p193">
            <a:hlinkClick r:id="rId3"/>
          </p:cNvPr>
          <p:cNvPicPr preferRelativeResize="0"/>
          <p:nvPr/>
        </p:nvPicPr>
        <p:blipFill>
          <a:blip r:embed="rId4">
            <a:alphaModFix/>
          </a:blip>
          <a:stretch>
            <a:fillRect/>
          </a:stretch>
        </p:blipFill>
        <p:spPr>
          <a:xfrm>
            <a:off x="493120" y="1160700"/>
            <a:ext cx="2582299" cy="2879899"/>
          </a:xfrm>
          <a:prstGeom prst="rect">
            <a:avLst/>
          </a:prstGeom>
          <a:noFill/>
          <a:ln cap="flat" cmpd="sng" w="28575">
            <a:solidFill>
              <a:srgbClr val="E20479"/>
            </a:solidFill>
            <a:prstDash val="solid"/>
            <a:round/>
            <a:headEnd len="sm" w="sm" type="none"/>
            <a:tailEnd len="sm" w="sm" type="none"/>
          </a:ln>
        </p:spPr>
      </p:pic>
      <p:pic>
        <p:nvPicPr>
          <p:cNvPr id="1311" name="Google Shape;1311;p193">
            <a:hlinkClick r:id="rId5"/>
          </p:cNvPr>
          <p:cNvPicPr preferRelativeResize="0"/>
          <p:nvPr/>
        </p:nvPicPr>
        <p:blipFill>
          <a:blip r:embed="rId6">
            <a:alphaModFix/>
          </a:blip>
          <a:stretch>
            <a:fillRect/>
          </a:stretch>
        </p:blipFill>
        <p:spPr>
          <a:xfrm>
            <a:off x="2583237" y="2358588"/>
            <a:ext cx="3556282" cy="1914563"/>
          </a:xfrm>
          <a:prstGeom prst="rect">
            <a:avLst/>
          </a:prstGeom>
          <a:noFill/>
          <a:ln cap="flat" cmpd="sng" w="28575">
            <a:solidFill>
              <a:srgbClr val="E20479"/>
            </a:solidFill>
            <a:prstDash val="solid"/>
            <a:round/>
            <a:headEnd len="sm" w="sm" type="none"/>
            <a:tailEnd len="sm" w="sm" type="none"/>
          </a:ln>
        </p:spPr>
      </p:pic>
      <p:pic>
        <p:nvPicPr>
          <p:cNvPr id="1312" name="Google Shape;1312;p193">
            <a:hlinkClick r:id="rId7"/>
          </p:cNvPr>
          <p:cNvPicPr preferRelativeResize="0"/>
          <p:nvPr/>
        </p:nvPicPr>
        <p:blipFill>
          <a:blip r:embed="rId8">
            <a:alphaModFix/>
          </a:blip>
          <a:stretch>
            <a:fillRect/>
          </a:stretch>
        </p:blipFill>
        <p:spPr>
          <a:xfrm>
            <a:off x="4695375" y="1493800"/>
            <a:ext cx="3657301" cy="1602500"/>
          </a:xfrm>
          <a:prstGeom prst="rect">
            <a:avLst/>
          </a:prstGeom>
          <a:noFill/>
          <a:ln cap="flat" cmpd="sng" w="28575">
            <a:solidFill>
              <a:srgbClr val="E20479"/>
            </a:solidFill>
            <a:prstDash val="solid"/>
            <a:round/>
            <a:headEnd len="sm" w="sm" type="none"/>
            <a:tailEnd len="sm" w="sm" type="none"/>
          </a:ln>
        </p:spPr>
      </p:pic>
      <p:pic>
        <p:nvPicPr>
          <p:cNvPr id="1313" name="Google Shape;1313;p193"/>
          <p:cNvPicPr preferRelativeResize="0"/>
          <p:nvPr/>
        </p:nvPicPr>
        <p:blipFill>
          <a:blip r:embed="rId9">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94"/>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Progressive decentralization</a:t>
            </a:r>
            <a:endParaRPr sz="3020">
              <a:solidFill>
                <a:schemeClr val="lt1"/>
              </a:solidFill>
              <a:latin typeface="Unbounded Medium"/>
              <a:ea typeface="Unbounded Medium"/>
              <a:cs typeface="Unbounded Medium"/>
              <a:sym typeface="Unbounded Medium"/>
            </a:endParaRPr>
          </a:p>
        </p:txBody>
      </p:sp>
      <p:sp>
        <p:nvSpPr>
          <p:cNvPr id="1319" name="Google Shape;1319;p194"/>
          <p:cNvSpPr txBox="1"/>
          <p:nvPr>
            <p:ph idx="1" type="body"/>
          </p:nvPr>
        </p:nvSpPr>
        <p:spPr>
          <a:xfrm>
            <a:off x="1154175" y="444650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A blockchain specific playbook</a:t>
            </a:r>
            <a:endParaRPr sz="2058">
              <a:solidFill>
                <a:schemeClr val="lt1"/>
              </a:solidFill>
              <a:latin typeface="Unbounded Light"/>
              <a:ea typeface="Unbounded Light"/>
              <a:cs typeface="Unbounded Light"/>
              <a:sym typeface="Unbounded Light"/>
            </a:endParaRPr>
          </a:p>
        </p:txBody>
      </p:sp>
      <p:pic>
        <p:nvPicPr>
          <p:cNvPr id="1320" name="Google Shape;1320;p194">
            <a:hlinkClick r:id="rId3"/>
          </p:cNvPr>
          <p:cNvPicPr preferRelativeResize="0"/>
          <p:nvPr/>
        </p:nvPicPr>
        <p:blipFill>
          <a:blip r:embed="rId4">
            <a:alphaModFix/>
          </a:blip>
          <a:stretch>
            <a:fillRect/>
          </a:stretch>
        </p:blipFill>
        <p:spPr>
          <a:xfrm>
            <a:off x="493125" y="1309250"/>
            <a:ext cx="5968374" cy="2156551"/>
          </a:xfrm>
          <a:prstGeom prst="rect">
            <a:avLst/>
          </a:prstGeom>
          <a:noFill/>
          <a:ln cap="flat" cmpd="sng" w="28575">
            <a:solidFill>
              <a:srgbClr val="E20479"/>
            </a:solidFill>
            <a:prstDash val="solid"/>
            <a:round/>
            <a:headEnd len="sm" w="sm" type="none"/>
            <a:tailEnd len="sm" w="sm" type="none"/>
          </a:ln>
        </p:spPr>
      </p:pic>
      <p:pic>
        <p:nvPicPr>
          <p:cNvPr id="1321" name="Google Shape;1321;p194">
            <a:hlinkClick r:id="rId5"/>
          </p:cNvPr>
          <p:cNvPicPr preferRelativeResize="0"/>
          <p:nvPr/>
        </p:nvPicPr>
        <p:blipFill>
          <a:blip r:embed="rId6">
            <a:alphaModFix/>
          </a:blip>
          <a:stretch>
            <a:fillRect/>
          </a:stretch>
        </p:blipFill>
        <p:spPr>
          <a:xfrm>
            <a:off x="4083825" y="2571750"/>
            <a:ext cx="4577126" cy="1678425"/>
          </a:xfrm>
          <a:prstGeom prst="rect">
            <a:avLst/>
          </a:prstGeom>
          <a:noFill/>
          <a:ln cap="flat" cmpd="sng" w="28575">
            <a:solidFill>
              <a:srgbClr val="E20479"/>
            </a:solidFill>
            <a:prstDash val="solid"/>
            <a:round/>
            <a:headEnd len="sm" w="sm" type="none"/>
            <a:tailEnd len="sm" w="sm" type="none"/>
          </a:ln>
        </p:spPr>
      </p:pic>
      <p:pic>
        <p:nvPicPr>
          <p:cNvPr id="1322" name="Google Shape;1322;p194"/>
          <p:cNvPicPr preferRelativeResize="0"/>
          <p:nvPr/>
        </p:nvPicPr>
        <p:blipFill>
          <a:blip r:embed="rId7">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95"/>
          <p:cNvSpPr txBox="1"/>
          <p:nvPr>
            <p:ph type="title"/>
          </p:nvPr>
        </p:nvSpPr>
        <p:spPr>
          <a:xfrm>
            <a:off x="4189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When</a:t>
            </a:r>
            <a:r>
              <a:rPr lang="en" sz="3020">
                <a:solidFill>
                  <a:schemeClr val="lt1"/>
                </a:solidFill>
                <a:latin typeface="Unbounded Medium"/>
                <a:ea typeface="Unbounded Medium"/>
                <a:cs typeface="Unbounded Medium"/>
                <a:sym typeface="Unbounded Medium"/>
              </a:rPr>
              <a:t> should the transition </a:t>
            </a:r>
            <a:r>
              <a:rPr lang="en" sz="3020">
                <a:solidFill>
                  <a:srgbClr val="E20479"/>
                </a:solidFill>
                <a:latin typeface="Unbounded Medium"/>
                <a:ea typeface="Unbounded Medium"/>
                <a:cs typeface="Unbounded Medium"/>
                <a:sym typeface="Unbounded Medium"/>
              </a:rPr>
              <a:t>start?</a:t>
            </a:r>
            <a:endParaRPr sz="3020">
              <a:solidFill>
                <a:srgbClr val="E20479"/>
              </a:solidFill>
              <a:latin typeface="Unbounded Medium"/>
              <a:ea typeface="Unbounded Medium"/>
              <a:cs typeface="Unbounded Medium"/>
              <a:sym typeface="Unbounded Medium"/>
            </a:endParaRPr>
          </a:p>
        </p:txBody>
      </p:sp>
      <p:pic>
        <p:nvPicPr>
          <p:cNvPr id="1328" name="Google Shape;1328;p195"/>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6"/>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When does the transition start?</a:t>
            </a:r>
            <a:endParaRPr sz="3020">
              <a:solidFill>
                <a:schemeClr val="lt1"/>
              </a:solidFill>
              <a:latin typeface="Unbounded Medium"/>
              <a:ea typeface="Unbounded Medium"/>
              <a:cs typeface="Unbounded Medium"/>
              <a:sym typeface="Unbounded Medium"/>
            </a:endParaRPr>
          </a:p>
        </p:txBody>
      </p:sp>
      <p:sp>
        <p:nvSpPr>
          <p:cNvPr id="1334" name="Google Shape;1334;p196"/>
          <p:cNvSpPr txBox="1"/>
          <p:nvPr>
            <p:ph idx="1" type="body"/>
          </p:nvPr>
        </p:nvSpPr>
        <p:spPr>
          <a:xfrm>
            <a:off x="1154175" y="4223950"/>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Product-market vs market-protocol fit</a:t>
            </a:r>
            <a:endParaRPr sz="2058">
              <a:solidFill>
                <a:schemeClr val="lt1"/>
              </a:solidFill>
              <a:latin typeface="Unbounded Light"/>
              <a:ea typeface="Unbounded Light"/>
              <a:cs typeface="Unbounded Light"/>
              <a:sym typeface="Unbounded Light"/>
            </a:endParaRPr>
          </a:p>
        </p:txBody>
      </p:sp>
      <p:pic>
        <p:nvPicPr>
          <p:cNvPr id="1335" name="Google Shape;1335;p196">
            <a:hlinkClick r:id="rId3"/>
          </p:cNvPr>
          <p:cNvPicPr preferRelativeResize="0"/>
          <p:nvPr/>
        </p:nvPicPr>
        <p:blipFill>
          <a:blip r:embed="rId4">
            <a:alphaModFix/>
          </a:blip>
          <a:stretch>
            <a:fillRect/>
          </a:stretch>
        </p:blipFill>
        <p:spPr>
          <a:xfrm>
            <a:off x="650450" y="2090726"/>
            <a:ext cx="4302621" cy="1248425"/>
          </a:xfrm>
          <a:prstGeom prst="rect">
            <a:avLst/>
          </a:prstGeom>
          <a:noFill/>
          <a:ln cap="flat" cmpd="sng" w="28575">
            <a:solidFill>
              <a:srgbClr val="E20479"/>
            </a:solidFill>
            <a:prstDash val="solid"/>
            <a:round/>
            <a:headEnd len="sm" w="sm" type="none"/>
            <a:tailEnd len="sm" w="sm" type="none"/>
          </a:ln>
        </p:spPr>
      </p:pic>
      <p:pic>
        <p:nvPicPr>
          <p:cNvPr id="1336" name="Google Shape;1336;p196">
            <a:hlinkClick r:id="rId5"/>
          </p:cNvPr>
          <p:cNvPicPr preferRelativeResize="0"/>
          <p:nvPr/>
        </p:nvPicPr>
        <p:blipFill>
          <a:blip r:embed="rId6">
            <a:alphaModFix/>
          </a:blip>
          <a:stretch>
            <a:fillRect/>
          </a:stretch>
        </p:blipFill>
        <p:spPr>
          <a:xfrm>
            <a:off x="4660371" y="1482875"/>
            <a:ext cx="3886128" cy="2464123"/>
          </a:xfrm>
          <a:prstGeom prst="rect">
            <a:avLst/>
          </a:prstGeom>
          <a:noFill/>
          <a:ln cap="flat" cmpd="sng" w="28575">
            <a:solidFill>
              <a:srgbClr val="E20479"/>
            </a:solidFill>
            <a:prstDash val="solid"/>
            <a:round/>
            <a:headEnd len="sm" w="sm" type="none"/>
            <a:tailEnd len="sm" w="sm" type="none"/>
          </a:ln>
        </p:spPr>
      </p:pic>
      <p:pic>
        <p:nvPicPr>
          <p:cNvPr id="1337" name="Google Shape;1337;p196"/>
          <p:cNvPicPr preferRelativeResize="0"/>
          <p:nvPr/>
        </p:nvPicPr>
        <p:blipFill>
          <a:blip r:embed="rId7">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Governance differs in </a:t>
            </a:r>
            <a:endParaRPr/>
          </a:p>
          <a:p>
            <a:pPr indent="0" lvl="0" marL="0" rtl="0" algn="ctr">
              <a:spcBef>
                <a:spcPts val="0"/>
              </a:spcBef>
              <a:spcAft>
                <a:spcPts val="0"/>
              </a:spcAft>
              <a:buNone/>
            </a:pPr>
            <a:r>
              <a:rPr lang="en"/>
              <a:t>degrees of </a:t>
            </a:r>
            <a:endParaRPr/>
          </a:p>
          <a:p>
            <a:pPr indent="0" lvl="0" marL="0" rtl="0" algn="ctr">
              <a:spcBef>
                <a:spcPts val="0"/>
              </a:spcBef>
              <a:spcAft>
                <a:spcPts val="0"/>
              </a:spcAft>
              <a:buNone/>
            </a:pPr>
            <a:r>
              <a:rPr lang="en"/>
              <a:t>power distribution</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7"/>
          <p:cNvSpPr txBox="1"/>
          <p:nvPr>
            <p:ph type="title"/>
          </p:nvPr>
        </p:nvSpPr>
        <p:spPr>
          <a:xfrm>
            <a:off x="4189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Where</a:t>
            </a:r>
            <a:r>
              <a:rPr lang="en" sz="3020">
                <a:solidFill>
                  <a:schemeClr val="lt1"/>
                </a:solidFill>
                <a:latin typeface="Unbounded Medium"/>
                <a:ea typeface="Unbounded Medium"/>
                <a:cs typeface="Unbounded Medium"/>
                <a:sym typeface="Unbounded Medium"/>
              </a:rPr>
              <a:t> does the transition </a:t>
            </a:r>
            <a:r>
              <a:rPr lang="en" sz="3020">
                <a:solidFill>
                  <a:srgbClr val="E20479"/>
                </a:solidFill>
                <a:latin typeface="Unbounded Medium"/>
                <a:ea typeface="Unbounded Medium"/>
                <a:cs typeface="Unbounded Medium"/>
                <a:sym typeface="Unbounded Medium"/>
              </a:rPr>
              <a:t>end?</a:t>
            </a:r>
            <a:endParaRPr sz="3020">
              <a:solidFill>
                <a:srgbClr val="E20479"/>
              </a:solidFill>
              <a:latin typeface="Unbounded Medium"/>
              <a:ea typeface="Unbounded Medium"/>
              <a:cs typeface="Unbounded Medium"/>
              <a:sym typeface="Unbounded Medium"/>
            </a:endParaRPr>
          </a:p>
        </p:txBody>
      </p:sp>
      <p:pic>
        <p:nvPicPr>
          <p:cNvPr id="1343" name="Google Shape;1343;p197"/>
          <p:cNvPicPr preferRelativeResize="0"/>
          <p:nvPr/>
        </p:nvPicPr>
        <p:blipFill>
          <a:blip r:embed="rId3">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98"/>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Where does the transition end?</a:t>
            </a:r>
            <a:endParaRPr sz="3020">
              <a:solidFill>
                <a:schemeClr val="lt1"/>
              </a:solidFill>
              <a:latin typeface="Unbounded Medium"/>
              <a:ea typeface="Unbounded Medium"/>
              <a:cs typeface="Unbounded Medium"/>
              <a:sym typeface="Unbounded Medium"/>
            </a:endParaRPr>
          </a:p>
        </p:txBody>
      </p:sp>
      <p:sp>
        <p:nvSpPr>
          <p:cNvPr id="1349" name="Google Shape;1349;p198"/>
          <p:cNvSpPr txBox="1"/>
          <p:nvPr>
            <p:ph idx="1" type="body"/>
          </p:nvPr>
        </p:nvSpPr>
        <p:spPr>
          <a:xfrm>
            <a:off x="972750" y="4458875"/>
            <a:ext cx="7198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sz="2058">
                <a:solidFill>
                  <a:schemeClr val="lt1"/>
                </a:solidFill>
                <a:latin typeface="Unbounded Light"/>
                <a:ea typeface="Unbounded Light"/>
                <a:cs typeface="Unbounded Light"/>
                <a:sym typeface="Unbounded Light"/>
              </a:rPr>
              <a:t>Understanding decentralization</a:t>
            </a:r>
            <a:endParaRPr sz="2058">
              <a:solidFill>
                <a:schemeClr val="lt1"/>
              </a:solidFill>
              <a:latin typeface="Unbounded Light"/>
              <a:ea typeface="Unbounded Light"/>
              <a:cs typeface="Unbounded Light"/>
              <a:sym typeface="Unbounded Light"/>
            </a:endParaRPr>
          </a:p>
        </p:txBody>
      </p:sp>
      <p:pic>
        <p:nvPicPr>
          <p:cNvPr id="1350" name="Google Shape;1350;p198">
            <a:hlinkClick r:id="rId3"/>
          </p:cNvPr>
          <p:cNvPicPr preferRelativeResize="0"/>
          <p:nvPr/>
        </p:nvPicPr>
        <p:blipFill>
          <a:blip r:embed="rId4">
            <a:alphaModFix/>
          </a:blip>
          <a:stretch>
            <a:fillRect/>
          </a:stretch>
        </p:blipFill>
        <p:spPr>
          <a:xfrm>
            <a:off x="493125" y="1123375"/>
            <a:ext cx="3936375" cy="1959250"/>
          </a:xfrm>
          <a:prstGeom prst="rect">
            <a:avLst/>
          </a:prstGeom>
          <a:noFill/>
          <a:ln cap="flat" cmpd="sng" w="28575">
            <a:solidFill>
              <a:srgbClr val="E20479"/>
            </a:solidFill>
            <a:prstDash val="solid"/>
            <a:round/>
            <a:headEnd len="sm" w="sm" type="none"/>
            <a:tailEnd len="sm" w="sm" type="none"/>
          </a:ln>
        </p:spPr>
      </p:pic>
      <p:pic>
        <p:nvPicPr>
          <p:cNvPr id="1351" name="Google Shape;1351;p198">
            <a:hlinkClick r:id="rId5"/>
          </p:cNvPr>
          <p:cNvPicPr preferRelativeResize="0"/>
          <p:nvPr/>
        </p:nvPicPr>
        <p:blipFill>
          <a:blip r:embed="rId6">
            <a:alphaModFix/>
          </a:blip>
          <a:stretch>
            <a:fillRect/>
          </a:stretch>
        </p:blipFill>
        <p:spPr>
          <a:xfrm>
            <a:off x="4572000" y="1247300"/>
            <a:ext cx="3751420" cy="1959249"/>
          </a:xfrm>
          <a:prstGeom prst="rect">
            <a:avLst/>
          </a:prstGeom>
          <a:noFill/>
          <a:ln cap="flat" cmpd="sng" w="28575">
            <a:solidFill>
              <a:srgbClr val="E20479"/>
            </a:solidFill>
            <a:prstDash val="solid"/>
            <a:round/>
            <a:headEnd len="sm" w="sm" type="none"/>
            <a:tailEnd len="sm" w="sm" type="none"/>
          </a:ln>
        </p:spPr>
      </p:pic>
      <p:pic>
        <p:nvPicPr>
          <p:cNvPr id="1352" name="Google Shape;1352;p198">
            <a:hlinkClick r:id="rId7"/>
          </p:cNvPr>
          <p:cNvPicPr preferRelativeResize="0"/>
          <p:nvPr/>
        </p:nvPicPr>
        <p:blipFill>
          <a:blip r:embed="rId8">
            <a:alphaModFix/>
          </a:blip>
          <a:stretch>
            <a:fillRect/>
          </a:stretch>
        </p:blipFill>
        <p:spPr>
          <a:xfrm>
            <a:off x="2848650" y="2571750"/>
            <a:ext cx="3446695" cy="1658950"/>
          </a:xfrm>
          <a:prstGeom prst="rect">
            <a:avLst/>
          </a:prstGeom>
          <a:noFill/>
          <a:ln cap="flat" cmpd="sng" w="28575">
            <a:solidFill>
              <a:srgbClr val="E20479"/>
            </a:solidFill>
            <a:prstDash val="solid"/>
            <a:round/>
            <a:headEnd len="sm" w="sm" type="none"/>
            <a:tailEnd len="sm" w="sm" type="none"/>
          </a:ln>
        </p:spPr>
      </p:pic>
      <p:pic>
        <p:nvPicPr>
          <p:cNvPr id="1353" name="Google Shape;1353;p198"/>
          <p:cNvPicPr preferRelativeResize="0"/>
          <p:nvPr/>
        </p:nvPicPr>
        <p:blipFill>
          <a:blip r:embed="rId9">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99"/>
          <p:cNvSpPr txBox="1"/>
          <p:nvPr>
            <p:ph type="title"/>
          </p:nvPr>
        </p:nvSpPr>
        <p:spPr>
          <a:xfrm>
            <a:off x="418925"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rgbClr val="E20479"/>
                </a:solidFill>
                <a:latin typeface="Unbounded Medium"/>
                <a:ea typeface="Unbounded Medium"/>
                <a:cs typeface="Unbounded Medium"/>
                <a:sym typeface="Unbounded Medium"/>
              </a:rPr>
              <a:t>Questions?</a:t>
            </a:r>
            <a:endParaRPr sz="3020">
              <a:solidFill>
                <a:schemeClr val="lt1"/>
              </a:solidFill>
              <a:latin typeface="Unbounded Medium"/>
              <a:ea typeface="Unbounded Medium"/>
              <a:cs typeface="Unbounded Medium"/>
              <a:sym typeface="Unbounded Medium"/>
            </a:endParaRPr>
          </a:p>
        </p:txBody>
      </p:sp>
      <p:pic>
        <p:nvPicPr>
          <p:cNvPr id="1359" name="Google Shape;1359;p199"/>
          <p:cNvPicPr preferRelativeResize="0"/>
          <p:nvPr/>
        </p:nvPicPr>
        <p:blipFill>
          <a:blip r:embed="rId3">
            <a:alphaModFix/>
          </a:blip>
          <a:stretch>
            <a:fillRect/>
          </a:stretch>
        </p:blipFill>
        <p:spPr>
          <a:xfrm>
            <a:off x="2053250" y="1962150"/>
            <a:ext cx="1219200" cy="1219200"/>
          </a:xfrm>
          <a:prstGeom prst="rect">
            <a:avLst/>
          </a:prstGeom>
          <a:noFill/>
          <a:ln>
            <a:noFill/>
          </a:ln>
        </p:spPr>
      </p:pic>
      <p:pic>
        <p:nvPicPr>
          <p:cNvPr id="1360" name="Google Shape;1360;p19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00"/>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solidFill>
                  <a:schemeClr val="lt1"/>
                </a:solidFill>
              </a:rPr>
              <a:t>Introduction</a:t>
            </a:r>
            <a:r>
              <a:rPr lang="en" sz="4200">
                <a:solidFill>
                  <a:schemeClr val="lt1"/>
                </a:solidFill>
              </a:rPr>
              <a:t> to</a:t>
            </a:r>
            <a:endParaRPr sz="4200">
              <a:solidFill>
                <a:schemeClr val="lt1"/>
              </a:solidFill>
            </a:endParaRPr>
          </a:p>
          <a:p>
            <a:pPr indent="0" lvl="0" marL="0" rtl="0" algn="ctr">
              <a:spcBef>
                <a:spcPts val="0"/>
              </a:spcBef>
              <a:spcAft>
                <a:spcPts val="0"/>
              </a:spcAft>
              <a:buNone/>
            </a:pPr>
            <a:r>
              <a:rPr lang="en" sz="4200">
                <a:solidFill>
                  <a:schemeClr val="lt1"/>
                </a:solidFill>
              </a:rPr>
              <a:t>OpenGov</a:t>
            </a:r>
            <a:endParaRPr sz="5400"/>
          </a:p>
        </p:txBody>
      </p:sp>
      <p:sp>
        <p:nvSpPr>
          <p:cNvPr id="1366" name="Google Shape;1366;p200"/>
          <p:cNvSpPr txBox="1"/>
          <p:nvPr>
            <p:ph idx="1" type="subTitle"/>
          </p:nvPr>
        </p:nvSpPr>
        <p:spPr>
          <a:xfrm>
            <a:off x="311700" y="3355225"/>
            <a:ext cx="8520600" cy="109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500">
                <a:latin typeface="Unbounded SemiBold"/>
                <a:ea typeface="Unbounded SemiBold"/>
                <a:cs typeface="Unbounded SemiBold"/>
                <a:sym typeface="Unbounded SemiBold"/>
              </a:rPr>
              <a:t>Lecture 3, 30.05. </a:t>
            </a:r>
            <a:endParaRPr sz="2500">
              <a:latin typeface="Unbounded SemiBold"/>
              <a:ea typeface="Unbounded SemiBold"/>
              <a:cs typeface="Unbounded SemiBold"/>
              <a:sym typeface="Unbounded SemiBold"/>
            </a:endParaRPr>
          </a:p>
          <a:p>
            <a:pPr indent="0" lvl="0" marL="0" rtl="0" algn="ctr">
              <a:spcBef>
                <a:spcPts val="1000"/>
              </a:spcBef>
              <a:spcAft>
                <a:spcPts val="0"/>
              </a:spcAft>
              <a:buNone/>
            </a:pPr>
            <a:r>
              <a:rPr lang="en" sz="1779">
                <a:latin typeface="Unbounded Medium"/>
                <a:ea typeface="Unbounded Medium"/>
                <a:cs typeface="Unbounded Medium"/>
                <a:sym typeface="Unbounded Medium"/>
              </a:rPr>
              <a:t>Tommi Enenkel, </a:t>
            </a:r>
            <a:r>
              <a:rPr lang="en" sz="1779">
                <a:latin typeface="Unbounded Light"/>
                <a:ea typeface="Unbounded Light"/>
                <a:cs typeface="Unbounded Light"/>
                <a:sym typeface="Unbounded Light"/>
              </a:rPr>
              <a:t>OpenGov.Watch</a:t>
            </a:r>
            <a:endParaRPr>
              <a:latin typeface="Unbounded Light"/>
              <a:ea typeface="Unbounded Light"/>
              <a:cs typeface="Unbounded Light"/>
              <a:sym typeface="Unbounded Light"/>
            </a:endParaRPr>
          </a:p>
        </p:txBody>
      </p:sp>
      <p:pic>
        <p:nvPicPr>
          <p:cNvPr id="1367" name="Google Shape;1367;p200"/>
          <p:cNvPicPr preferRelativeResize="0"/>
          <p:nvPr/>
        </p:nvPicPr>
        <p:blipFill>
          <a:blip r:embed="rId3">
            <a:alphaModFix/>
          </a:blip>
          <a:stretch>
            <a:fillRect/>
          </a:stretch>
        </p:blipFill>
        <p:spPr>
          <a:xfrm>
            <a:off x="391350" y="602000"/>
            <a:ext cx="1963476" cy="436325"/>
          </a:xfrm>
          <a:prstGeom prst="rect">
            <a:avLst/>
          </a:prstGeom>
          <a:noFill/>
          <a:ln>
            <a:noFill/>
          </a:ln>
        </p:spPr>
      </p:pic>
      <p:pic>
        <p:nvPicPr>
          <p:cNvPr id="1368" name="Google Shape;1368;p200"/>
          <p:cNvPicPr preferRelativeResize="0"/>
          <p:nvPr/>
        </p:nvPicPr>
        <p:blipFill>
          <a:blip r:embed="rId4">
            <a:alphaModFix/>
          </a:blip>
          <a:stretch>
            <a:fillRect/>
          </a:stretch>
        </p:blipFill>
        <p:spPr>
          <a:xfrm>
            <a:off x="7787225" y="249975"/>
            <a:ext cx="1131089" cy="920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id="1373" name="Google Shape;1373;p201"/>
          <p:cNvPicPr preferRelativeResize="0"/>
          <p:nvPr/>
        </p:nvPicPr>
        <p:blipFill rotWithShape="1">
          <a:blip r:embed="rId3">
            <a:alphaModFix/>
          </a:blip>
          <a:srcRect b="1195" l="0" r="0" t="0"/>
          <a:stretch/>
        </p:blipFill>
        <p:spPr>
          <a:xfrm>
            <a:off x="2171950" y="163775"/>
            <a:ext cx="4800126" cy="47584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02"/>
          <p:cNvSpPr txBox="1"/>
          <p:nvPr>
            <p:ph type="title"/>
          </p:nvPr>
        </p:nvSpPr>
        <p:spPr>
          <a:xfrm>
            <a:off x="490250" y="822950"/>
            <a:ext cx="6367800" cy="395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Polkadot is a DAO</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3" name="Shape 1383"/>
        <p:cNvGrpSpPr/>
        <p:nvPr/>
      </p:nvGrpSpPr>
      <p:grpSpPr>
        <a:xfrm>
          <a:off x="0" y="0"/>
          <a:ext cx="0" cy="0"/>
          <a:chOff x="0" y="0"/>
          <a:chExt cx="0" cy="0"/>
        </a:xfrm>
      </p:grpSpPr>
      <p:pic>
        <p:nvPicPr>
          <p:cNvPr descr="preencoded.png" id="1384" name="Google Shape;1384;p20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385" name="Google Shape;1385;p203"/>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descr="preencoded.png" id="1386" name="Google Shape;1386;p203"/>
          <p:cNvPicPr preferRelativeResize="0"/>
          <p:nvPr/>
        </p:nvPicPr>
        <p:blipFill rotWithShape="1">
          <a:blip r:embed="rId5">
            <a:alphaModFix/>
          </a:blip>
          <a:srcRect b="0" l="0" r="0" t="0"/>
          <a:stretch/>
        </p:blipFill>
        <p:spPr>
          <a:xfrm>
            <a:off x="366713" y="285750"/>
            <a:ext cx="1924050" cy="525237"/>
          </a:xfrm>
          <a:prstGeom prst="rect">
            <a:avLst/>
          </a:prstGeom>
          <a:noFill/>
          <a:ln>
            <a:noFill/>
          </a:ln>
        </p:spPr>
      </p:pic>
      <p:pic>
        <p:nvPicPr>
          <p:cNvPr descr="preencoded.png" id="1387" name="Google Shape;1387;p203"/>
          <p:cNvPicPr preferRelativeResize="0"/>
          <p:nvPr/>
        </p:nvPicPr>
        <p:blipFill rotWithShape="1">
          <a:blip r:embed="rId6">
            <a:alphaModFix/>
          </a:blip>
          <a:srcRect b="0" l="0" r="0" t="0"/>
          <a:stretch/>
        </p:blipFill>
        <p:spPr>
          <a:xfrm>
            <a:off x="8290022" y="193772"/>
            <a:ext cx="853978" cy="858229"/>
          </a:xfrm>
          <a:prstGeom prst="rect">
            <a:avLst/>
          </a:prstGeom>
          <a:noFill/>
          <a:ln>
            <a:noFill/>
          </a:ln>
        </p:spPr>
      </p:pic>
      <p:pic>
        <p:nvPicPr>
          <p:cNvPr descr="preencoded.png" id="1388" name="Google Shape;1388;p203"/>
          <p:cNvPicPr preferRelativeResize="0"/>
          <p:nvPr/>
        </p:nvPicPr>
        <p:blipFill rotWithShape="1">
          <a:blip r:embed="rId7">
            <a:alphaModFix/>
          </a:blip>
          <a:srcRect b="0" l="0" r="0" t="0"/>
          <a:stretch/>
        </p:blipFill>
        <p:spPr>
          <a:xfrm>
            <a:off x="4572000" y="4310063"/>
            <a:ext cx="851754" cy="833438"/>
          </a:xfrm>
          <a:prstGeom prst="rect">
            <a:avLst/>
          </a:prstGeom>
          <a:noFill/>
          <a:ln>
            <a:noFill/>
          </a:ln>
        </p:spPr>
      </p:pic>
      <p:sp>
        <p:nvSpPr>
          <p:cNvPr id="1389" name="Google Shape;1389;p203"/>
          <p:cNvSpPr/>
          <p:nvPr/>
        </p:nvSpPr>
        <p:spPr>
          <a:xfrm>
            <a:off x="361950" y="519113"/>
            <a:ext cx="1933500" cy="444300"/>
          </a:xfrm>
          <a:prstGeom prst="rect">
            <a:avLst/>
          </a:prstGeom>
          <a:noFill/>
          <a:ln>
            <a:noFill/>
          </a:ln>
        </p:spPr>
        <p:txBody>
          <a:bodyPr anchorCtr="0" anchor="ctr" bIns="0" lIns="0" spcFirstLastPara="1" rIns="0" wrap="square" tIns="0">
            <a:noAutofit/>
          </a:bodyPr>
          <a:lstStyle/>
          <a:p>
            <a:pPr indent="0" lvl="0" marL="0" marR="0" rtl="0" algn="ctr">
              <a:lnSpc>
                <a:spcPct val="118271"/>
              </a:lnSpc>
              <a:spcBef>
                <a:spcPts val="0"/>
              </a:spcBef>
              <a:spcAft>
                <a:spcPts val="0"/>
              </a:spcAft>
              <a:buClr>
                <a:srgbClr val="FFFFFF"/>
              </a:buClr>
              <a:buSzPts val="1600"/>
              <a:buFont typeface="Unbounded"/>
              <a:buNone/>
            </a:pPr>
            <a:r>
              <a:rPr b="1" i="0" lang="en" sz="1600" u="none" cap="none" strike="noStrike">
                <a:solidFill>
                  <a:srgbClr val="FFFFFF"/>
                </a:solidFill>
                <a:latin typeface="Unbounded"/>
                <a:ea typeface="Unbounded"/>
                <a:cs typeface="Unbounded"/>
                <a:sym typeface="Unbounded"/>
              </a:rPr>
              <a:t>PolkadotDevs:</a:t>
            </a:r>
            <a:br>
              <a:rPr b="1" i="0" lang="en" sz="1600" u="none" cap="none" strike="noStrike">
                <a:solidFill>
                  <a:srgbClr val="FFFFFF"/>
                </a:solidFill>
                <a:latin typeface="Unbounded"/>
                <a:ea typeface="Unbounded"/>
                <a:cs typeface="Unbounded"/>
                <a:sym typeface="Unbounded"/>
              </a:rPr>
            </a:br>
            <a:r>
              <a:rPr b="1" i="0" lang="en" sz="1600" u="none" cap="none" strike="noStrike">
                <a:solidFill>
                  <a:srgbClr val="FFFFFF"/>
                </a:solidFill>
                <a:latin typeface="Unbounded"/>
                <a:ea typeface="Unbounded"/>
                <a:cs typeface="Unbounded"/>
                <a:sym typeface="Unbounded"/>
              </a:rPr>
              <a:t>MeetUps</a:t>
            </a:r>
            <a:endParaRPr b="0" i="0" sz="1600" u="none" cap="none" strike="noStrike">
              <a:solidFill>
                <a:schemeClr val="dk1"/>
              </a:solidFill>
              <a:latin typeface="Calibri"/>
              <a:ea typeface="Calibri"/>
              <a:cs typeface="Calibri"/>
              <a:sym typeface="Calibri"/>
            </a:endParaRPr>
          </a:p>
        </p:txBody>
      </p:sp>
      <p:sp>
        <p:nvSpPr>
          <p:cNvPr id="1390" name="Google Shape;1390;p203"/>
          <p:cNvSpPr txBox="1"/>
          <p:nvPr/>
        </p:nvSpPr>
        <p:spPr>
          <a:xfrm>
            <a:off x="709650" y="1536425"/>
            <a:ext cx="32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Unbounded"/>
                <a:ea typeface="Unbounded"/>
                <a:cs typeface="Unbounded"/>
                <a:sym typeface="Unbounded"/>
              </a:rPr>
              <a:t>Tommi Enenkel</a:t>
            </a:r>
            <a:endParaRPr b="1" sz="2400">
              <a:solidFill>
                <a:schemeClr val="lt1"/>
              </a:solidFill>
              <a:latin typeface="Unbounded"/>
              <a:ea typeface="Unbounded"/>
              <a:cs typeface="Unbounded"/>
              <a:sym typeface="Unbounded"/>
            </a:endParaRPr>
          </a:p>
        </p:txBody>
      </p:sp>
      <p:sp>
        <p:nvSpPr>
          <p:cNvPr id="1391" name="Google Shape;1391;p203"/>
          <p:cNvSpPr txBox="1"/>
          <p:nvPr/>
        </p:nvSpPr>
        <p:spPr>
          <a:xfrm>
            <a:off x="709650" y="2090525"/>
            <a:ext cx="4248900" cy="17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Unbounded"/>
                <a:ea typeface="Unbounded"/>
                <a:cs typeface="Unbounded"/>
                <a:sym typeface="Unbounded"/>
              </a:rPr>
              <a:t>OpenGov.Watch</a:t>
            </a:r>
            <a:endParaRPr sz="1500">
              <a:solidFill>
                <a:schemeClr val="lt1"/>
              </a:solidFill>
              <a:latin typeface="Unbounded"/>
              <a:ea typeface="Unbounded"/>
              <a:cs typeface="Unbounded"/>
              <a:sym typeface="Unbounded"/>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Unbounded"/>
                <a:ea typeface="Unbounded"/>
                <a:cs typeface="Unbounded"/>
                <a:sym typeface="Unbounded"/>
              </a:rPr>
              <a:t>ChaosDAO</a:t>
            </a:r>
            <a:endParaRPr sz="1500">
              <a:solidFill>
                <a:schemeClr val="lt1"/>
              </a:solidFill>
              <a:latin typeface="Unbounded"/>
              <a:ea typeface="Unbounded"/>
              <a:cs typeface="Unbounded"/>
              <a:sym typeface="Unbounded"/>
            </a:endParaRPr>
          </a:p>
          <a:p>
            <a:pPr indent="0" lvl="0" marL="0" rtl="0" algn="l">
              <a:lnSpc>
                <a:spcPct val="150000"/>
              </a:lnSpc>
              <a:spcBef>
                <a:spcPts val="0"/>
              </a:spcBef>
              <a:spcAft>
                <a:spcPts val="0"/>
              </a:spcAft>
              <a:buNone/>
            </a:pPr>
            <a:r>
              <a:t/>
            </a:r>
            <a:endParaRPr sz="1300">
              <a:solidFill>
                <a:schemeClr val="lt1"/>
              </a:solidFill>
              <a:latin typeface="Unbounded"/>
              <a:ea typeface="Unbounded"/>
              <a:cs typeface="Unbounded"/>
              <a:sym typeface="Unbounded"/>
            </a:endParaRPr>
          </a:p>
          <a:p>
            <a:pPr indent="0" lvl="0" marL="0" rtl="0" algn="l">
              <a:lnSpc>
                <a:spcPct val="150000"/>
              </a:lnSpc>
              <a:spcBef>
                <a:spcPts val="0"/>
              </a:spcBef>
              <a:spcAft>
                <a:spcPts val="0"/>
              </a:spcAft>
              <a:buNone/>
            </a:pPr>
            <a:r>
              <a:rPr lang="en">
                <a:solidFill>
                  <a:schemeClr val="lt1"/>
                </a:solidFill>
                <a:latin typeface="Unbounded Medium"/>
                <a:ea typeface="Unbounded Medium"/>
                <a:cs typeface="Unbounded Medium"/>
                <a:sym typeface="Unbounded Medium"/>
              </a:rPr>
              <a:t>@alice_und_bob - Twitter/YouTube</a:t>
            </a:r>
            <a:endParaRPr>
              <a:solidFill>
                <a:schemeClr val="lt1"/>
              </a:solidFill>
              <a:latin typeface="Unbounded Medium"/>
              <a:ea typeface="Unbounded Medium"/>
              <a:cs typeface="Unbounded Medium"/>
              <a:sym typeface="Unbounded Medium"/>
            </a:endParaRPr>
          </a:p>
          <a:p>
            <a:pPr indent="0" lvl="0" marL="0" rtl="0" algn="l">
              <a:spcBef>
                <a:spcPts val="0"/>
              </a:spcBef>
              <a:spcAft>
                <a:spcPts val="0"/>
              </a:spcAft>
              <a:buClr>
                <a:schemeClr val="dk1"/>
              </a:buClr>
              <a:buSzPts val="1100"/>
              <a:buFont typeface="Arial"/>
              <a:buNone/>
            </a:pPr>
            <a:r>
              <a:t/>
            </a:r>
            <a:endParaRPr>
              <a:solidFill>
                <a:schemeClr val="lt1"/>
              </a:solidFill>
              <a:latin typeface="Unbounded"/>
              <a:ea typeface="Unbounded"/>
              <a:cs typeface="Unbounded"/>
              <a:sym typeface="Unbounded"/>
            </a:endParaRPr>
          </a:p>
        </p:txBody>
      </p:sp>
      <p:pic>
        <p:nvPicPr>
          <p:cNvPr id="1392" name="Google Shape;1392;p203"/>
          <p:cNvPicPr preferRelativeResize="0"/>
          <p:nvPr/>
        </p:nvPicPr>
        <p:blipFill>
          <a:blip r:embed="rId8">
            <a:alphaModFix/>
          </a:blip>
          <a:stretch>
            <a:fillRect/>
          </a:stretch>
        </p:blipFill>
        <p:spPr>
          <a:xfrm>
            <a:off x="5049262" y="1166650"/>
            <a:ext cx="3013051" cy="255929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4"/>
          <p:cNvSpPr txBox="1"/>
          <p:nvPr>
            <p:ph type="title"/>
          </p:nvPr>
        </p:nvSpPr>
        <p:spPr>
          <a:xfrm>
            <a:off x="461425" y="244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Agenda</a:t>
            </a:r>
            <a:endParaRPr sz="3600"/>
          </a:p>
        </p:txBody>
      </p:sp>
      <p:sp>
        <p:nvSpPr>
          <p:cNvPr id="1398" name="Google Shape;1398;p204"/>
          <p:cNvSpPr txBox="1"/>
          <p:nvPr>
            <p:ph idx="1" type="body"/>
          </p:nvPr>
        </p:nvSpPr>
        <p:spPr>
          <a:xfrm>
            <a:off x="4351850" y="1386350"/>
            <a:ext cx="4432200" cy="2807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chemeClr val="lt1"/>
              </a:buClr>
              <a:buSzPts val="1800"/>
              <a:buFont typeface="Unbounded"/>
              <a:buChar char="●"/>
            </a:pPr>
            <a:r>
              <a:rPr lang="en"/>
              <a:t>What is OpenGov?</a:t>
            </a:r>
            <a:endParaRPr/>
          </a:p>
          <a:p>
            <a:pPr indent="-342900" lvl="0" marL="457200" rtl="0" algn="l">
              <a:spcBef>
                <a:spcPts val="0"/>
              </a:spcBef>
              <a:spcAft>
                <a:spcPts val="0"/>
              </a:spcAft>
              <a:buClr>
                <a:schemeClr val="lt1"/>
              </a:buClr>
              <a:buSzPts val="1800"/>
              <a:buFont typeface="Unbounded"/>
              <a:buChar char="●"/>
            </a:pPr>
            <a:r>
              <a:rPr lang="en"/>
              <a:t>Mechanics</a:t>
            </a:r>
            <a:endParaRPr/>
          </a:p>
          <a:p>
            <a:pPr indent="-342900" lvl="0" marL="457200" rtl="0" algn="l">
              <a:spcBef>
                <a:spcPts val="0"/>
              </a:spcBef>
              <a:spcAft>
                <a:spcPts val="0"/>
              </a:spcAft>
              <a:buClr>
                <a:schemeClr val="lt1"/>
              </a:buClr>
              <a:buSzPts val="1800"/>
              <a:buFont typeface="Unbounded"/>
              <a:buChar char="●"/>
            </a:pPr>
            <a:r>
              <a:rPr lang="en"/>
              <a:t>OpenGov Today</a:t>
            </a:r>
            <a:endParaRPr/>
          </a:p>
          <a:p>
            <a:pPr indent="-342900" lvl="0" marL="457200" rtl="0" algn="l">
              <a:spcBef>
                <a:spcPts val="0"/>
              </a:spcBef>
              <a:spcAft>
                <a:spcPts val="0"/>
              </a:spcAft>
              <a:buClr>
                <a:schemeClr val="lt1"/>
              </a:buClr>
              <a:buSzPts val="1800"/>
              <a:buFont typeface="Unbounded"/>
              <a:buChar char="●"/>
            </a:pPr>
            <a:r>
              <a:rPr lang="en"/>
              <a:t>Discussion</a:t>
            </a:r>
            <a:endParaRPr/>
          </a:p>
        </p:txBody>
      </p:sp>
      <p:cxnSp>
        <p:nvCxnSpPr>
          <p:cNvPr id="1399" name="Google Shape;1399;p204"/>
          <p:cNvCxnSpPr/>
          <p:nvPr/>
        </p:nvCxnSpPr>
        <p:spPr>
          <a:xfrm>
            <a:off x="3583700" y="2235200"/>
            <a:ext cx="2100" cy="1109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0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Raise your hands…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06"/>
          <p:cNvSpPr txBox="1"/>
          <p:nvPr>
            <p:ph type="title"/>
          </p:nvPr>
        </p:nvSpPr>
        <p:spPr>
          <a:xfrm>
            <a:off x="490250" y="822950"/>
            <a:ext cx="6367800" cy="395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OpenGov?</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4"/>
          <p:cNvPicPr preferRelativeResize="0"/>
          <p:nvPr/>
        </p:nvPicPr>
        <p:blipFill>
          <a:blip r:embed="rId3">
            <a:alphaModFix/>
          </a:blip>
          <a:stretch>
            <a:fillRect/>
          </a:stretch>
        </p:blipFill>
        <p:spPr>
          <a:xfrm>
            <a:off x="4170850" y="4149950"/>
            <a:ext cx="2055122" cy="1370075"/>
          </a:xfrm>
          <a:prstGeom prst="rect">
            <a:avLst/>
          </a:prstGeom>
          <a:noFill/>
          <a:ln>
            <a:noFill/>
          </a:ln>
        </p:spPr>
      </p:pic>
      <p:pic>
        <p:nvPicPr>
          <p:cNvPr id="290" name="Google Shape;290;p54"/>
          <p:cNvPicPr preferRelativeResize="0"/>
          <p:nvPr/>
        </p:nvPicPr>
        <p:blipFill>
          <a:blip r:embed="rId3">
            <a:alphaModFix/>
          </a:blip>
          <a:stretch>
            <a:fillRect/>
          </a:stretch>
        </p:blipFill>
        <p:spPr>
          <a:xfrm>
            <a:off x="7567075" y="-171925"/>
            <a:ext cx="2055122" cy="1370075"/>
          </a:xfrm>
          <a:prstGeom prst="rect">
            <a:avLst/>
          </a:prstGeom>
          <a:noFill/>
          <a:ln>
            <a:noFill/>
          </a:ln>
        </p:spPr>
      </p:pic>
      <p:sp>
        <p:nvSpPr>
          <p:cNvPr id="291" name="Google Shape;291;p54"/>
          <p:cNvSpPr txBox="1"/>
          <p:nvPr>
            <p:ph type="title"/>
          </p:nvPr>
        </p:nvSpPr>
        <p:spPr>
          <a:xfrm>
            <a:off x="311700" y="796225"/>
            <a:ext cx="8785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40"/>
              <a:t>Decentralization is a spectrum, not a label</a:t>
            </a:r>
            <a:endParaRPr sz="2440"/>
          </a:p>
        </p:txBody>
      </p:sp>
      <p:sp>
        <p:nvSpPr>
          <p:cNvPr id="292" name="Google Shape;292;p54"/>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i="1" sz="1100"/>
          </a:p>
          <a:p>
            <a:pPr indent="0" lvl="0" marL="0" rtl="0" algn="l">
              <a:spcBef>
                <a:spcPts val="1000"/>
              </a:spcBef>
              <a:spcAft>
                <a:spcPts val="1000"/>
              </a:spcAft>
              <a:buNone/>
            </a:pPr>
            <a:r>
              <a:t/>
            </a:r>
            <a:endParaRPr i="1" sz="1100"/>
          </a:p>
        </p:txBody>
      </p:sp>
      <p:sp>
        <p:nvSpPr>
          <p:cNvPr id="293" name="Google Shape;293;p54"/>
          <p:cNvSpPr/>
          <p:nvPr/>
        </p:nvSpPr>
        <p:spPr>
          <a:xfrm>
            <a:off x="907675" y="3619875"/>
            <a:ext cx="7317600" cy="5487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Unbounded"/>
              <a:ea typeface="Unbounded"/>
              <a:cs typeface="Unbounded"/>
              <a:sym typeface="Unbounded"/>
            </a:endParaRPr>
          </a:p>
        </p:txBody>
      </p:sp>
      <p:sp>
        <p:nvSpPr>
          <p:cNvPr id="294" name="Google Shape;294;p54"/>
          <p:cNvSpPr/>
          <p:nvPr/>
        </p:nvSpPr>
        <p:spPr>
          <a:xfrm>
            <a:off x="739600" y="3641900"/>
            <a:ext cx="975000" cy="504300"/>
          </a:xfrm>
          <a:prstGeom prst="lef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nbounded"/>
              <a:ea typeface="Unbounded"/>
              <a:cs typeface="Unbounded"/>
              <a:sym typeface="Unbounded"/>
            </a:endParaRPr>
          </a:p>
        </p:txBody>
      </p:sp>
      <p:sp>
        <p:nvSpPr>
          <p:cNvPr id="295" name="Google Shape;295;p54"/>
          <p:cNvSpPr txBox="1"/>
          <p:nvPr/>
        </p:nvSpPr>
        <p:spPr>
          <a:xfrm>
            <a:off x="2855275" y="37172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Unbounded"/>
                <a:ea typeface="Unbounded"/>
                <a:cs typeface="Unbounded"/>
                <a:sym typeface="Unbounded"/>
              </a:rPr>
              <a:t>Degrees of Power Distribution</a:t>
            </a:r>
            <a:endParaRPr sz="1100">
              <a:solidFill>
                <a:schemeClr val="dk1"/>
              </a:solidFill>
              <a:latin typeface="Unbounded"/>
              <a:ea typeface="Unbounded"/>
              <a:cs typeface="Unbounded"/>
              <a:sym typeface="Unbounded"/>
            </a:endParaRPr>
          </a:p>
        </p:txBody>
      </p:sp>
      <p:pic>
        <p:nvPicPr>
          <p:cNvPr id="296" name="Google Shape;296;p54"/>
          <p:cNvPicPr preferRelativeResize="0"/>
          <p:nvPr/>
        </p:nvPicPr>
        <p:blipFill>
          <a:blip r:embed="rId4">
            <a:alphaModFix/>
          </a:blip>
          <a:stretch>
            <a:fillRect/>
          </a:stretch>
        </p:blipFill>
        <p:spPr>
          <a:xfrm>
            <a:off x="7183212" y="1598949"/>
            <a:ext cx="881775" cy="1620114"/>
          </a:xfrm>
          <a:prstGeom prst="rect">
            <a:avLst/>
          </a:prstGeom>
          <a:noFill/>
          <a:ln>
            <a:noFill/>
          </a:ln>
        </p:spPr>
      </p:pic>
      <p:pic>
        <p:nvPicPr>
          <p:cNvPr id="297" name="Google Shape;297;p54"/>
          <p:cNvPicPr preferRelativeResize="0"/>
          <p:nvPr/>
        </p:nvPicPr>
        <p:blipFill>
          <a:blip r:embed="rId5">
            <a:alphaModFix/>
          </a:blip>
          <a:stretch>
            <a:fillRect/>
          </a:stretch>
        </p:blipFill>
        <p:spPr>
          <a:xfrm>
            <a:off x="4050051" y="1622638"/>
            <a:ext cx="881776" cy="1572749"/>
          </a:xfrm>
          <a:prstGeom prst="rect">
            <a:avLst/>
          </a:prstGeom>
          <a:noFill/>
          <a:ln>
            <a:noFill/>
          </a:ln>
        </p:spPr>
      </p:pic>
      <p:pic>
        <p:nvPicPr>
          <p:cNvPr id="298" name="Google Shape;298;p54"/>
          <p:cNvPicPr preferRelativeResize="0"/>
          <p:nvPr/>
        </p:nvPicPr>
        <p:blipFill>
          <a:blip r:embed="rId6">
            <a:alphaModFix/>
          </a:blip>
          <a:stretch>
            <a:fillRect/>
          </a:stretch>
        </p:blipFill>
        <p:spPr>
          <a:xfrm>
            <a:off x="892000" y="1622650"/>
            <a:ext cx="825050" cy="1572749"/>
          </a:xfrm>
          <a:prstGeom prst="rect">
            <a:avLst/>
          </a:prstGeom>
          <a:noFill/>
          <a:ln>
            <a:noFill/>
          </a:ln>
        </p:spPr>
      </p:pic>
      <p:sp>
        <p:nvSpPr>
          <p:cNvPr id="299" name="Google Shape;299;p54"/>
          <p:cNvSpPr txBox="1"/>
          <p:nvPr>
            <p:ph idx="1" type="body"/>
          </p:nvPr>
        </p:nvSpPr>
        <p:spPr>
          <a:xfrm>
            <a:off x="386063" y="3195375"/>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Centralized</a:t>
            </a:r>
            <a:endParaRPr sz="1100"/>
          </a:p>
          <a:p>
            <a:pPr indent="0" lvl="0" marL="0" rtl="0" algn="l">
              <a:spcBef>
                <a:spcPts val="1200"/>
              </a:spcBef>
              <a:spcAft>
                <a:spcPts val="1200"/>
              </a:spcAft>
              <a:buNone/>
            </a:pPr>
            <a:r>
              <a:t/>
            </a:r>
            <a:endParaRPr sz="1100"/>
          </a:p>
        </p:txBody>
      </p:sp>
      <p:sp>
        <p:nvSpPr>
          <p:cNvPr id="300" name="Google Shape;300;p54"/>
          <p:cNvSpPr txBox="1"/>
          <p:nvPr>
            <p:ph idx="1" type="body"/>
          </p:nvPr>
        </p:nvSpPr>
        <p:spPr>
          <a:xfrm>
            <a:off x="3572500" y="3195375"/>
            <a:ext cx="1836900" cy="504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Decentralized</a:t>
            </a:r>
            <a:endParaRPr sz="1100"/>
          </a:p>
        </p:txBody>
      </p:sp>
      <p:sp>
        <p:nvSpPr>
          <p:cNvPr id="301" name="Google Shape;301;p54"/>
          <p:cNvSpPr txBox="1"/>
          <p:nvPr>
            <p:ph idx="1" type="body"/>
          </p:nvPr>
        </p:nvSpPr>
        <p:spPr>
          <a:xfrm>
            <a:off x="6705638" y="3195375"/>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Distributed</a:t>
            </a:r>
            <a:endParaRPr sz="1100"/>
          </a:p>
          <a:p>
            <a:pPr indent="0" lvl="0" marL="0" rtl="0" algn="l">
              <a:spcBef>
                <a:spcPts val="1200"/>
              </a:spcBef>
              <a:spcAft>
                <a:spcPts val="1200"/>
              </a:spcAft>
              <a:buNone/>
            </a:pPr>
            <a:r>
              <a:t/>
            </a:r>
            <a:endParaRPr sz="1100"/>
          </a:p>
        </p:txBody>
      </p:sp>
      <p:sp>
        <p:nvSpPr>
          <p:cNvPr id="302" name="Google Shape;302;p54"/>
          <p:cNvSpPr txBox="1"/>
          <p:nvPr/>
        </p:nvSpPr>
        <p:spPr>
          <a:xfrm>
            <a:off x="664950" y="4347175"/>
            <a:ext cx="7814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i="1" lang="en" sz="1100">
                <a:solidFill>
                  <a:schemeClr val="lt1"/>
                </a:solidFill>
                <a:latin typeface="Unbounded"/>
                <a:ea typeface="Unbounded"/>
                <a:cs typeface="Unbounded"/>
                <a:sym typeface="Unbounded"/>
              </a:rPr>
              <a:t>Bodo</a:t>
            </a:r>
            <a:r>
              <a:rPr i="1" lang="en" sz="1100">
                <a:solidFill>
                  <a:schemeClr val="lt1"/>
                </a:solidFill>
                <a:latin typeface="Unbounded"/>
                <a:ea typeface="Unbounded"/>
                <a:cs typeface="Unbounded"/>
                <a:sym typeface="Unbounded"/>
              </a:rPr>
              <a:t>, B., Brekke, J., &amp; Hoepman, J. (2021). Decentralization: A Multidisciplinary Perspective. </a:t>
            </a:r>
            <a:r>
              <a:rPr i="1" lang="en" sz="1100">
                <a:solidFill>
                  <a:schemeClr val="lt1"/>
                </a:solidFill>
                <a:latin typeface="Unbounded"/>
                <a:ea typeface="Unbounded"/>
                <a:cs typeface="Unbounded"/>
                <a:sym typeface="Unbounded"/>
              </a:rPr>
              <a:t>Internet Policy Review, 10(2).</a:t>
            </a:r>
            <a:endParaRPr i="1" sz="1100">
              <a:solidFill>
                <a:schemeClr val="lt1"/>
              </a:solidFill>
              <a:latin typeface="Unbounded"/>
              <a:ea typeface="Unbounded"/>
              <a:cs typeface="Unbounded"/>
              <a:sym typeface="Unbounde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0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Universal</a:t>
            </a:r>
            <a:r>
              <a:rPr lang="en"/>
              <a:t> </a:t>
            </a:r>
            <a:r>
              <a:rPr lang="en"/>
              <a:t>Token Holder</a:t>
            </a:r>
            <a:br>
              <a:rPr lang="en"/>
            </a:br>
            <a:r>
              <a:rPr lang="en"/>
              <a:t>On-Chain Governance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08"/>
          <p:cNvSpPr txBox="1"/>
          <p:nvPr>
            <p:ph type="title"/>
          </p:nvPr>
        </p:nvSpPr>
        <p:spPr>
          <a:xfrm>
            <a:off x="311700" y="796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Full Token Holder On-Chain Governance</a:t>
            </a:r>
            <a:endParaRPr sz="2240"/>
          </a:p>
        </p:txBody>
      </p:sp>
      <p:sp>
        <p:nvSpPr>
          <p:cNvPr id="1420" name="Google Shape;1420;p20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On-Chain Governance</a:t>
            </a:r>
            <a:endParaRPr/>
          </a:p>
          <a:p>
            <a:pPr indent="-317500" lvl="1" marL="914400" rtl="0" algn="l">
              <a:spcBef>
                <a:spcPts val="0"/>
              </a:spcBef>
              <a:spcAft>
                <a:spcPts val="0"/>
              </a:spcAft>
              <a:buSzPts val="1400"/>
              <a:buChar char="○"/>
            </a:pPr>
            <a:r>
              <a:rPr lang="en"/>
              <a:t>On-chain submission, voting, execution</a:t>
            </a:r>
            <a:endParaRPr/>
          </a:p>
          <a:p>
            <a:pPr indent="-317500" lvl="1" marL="914400" rtl="0" algn="l">
              <a:spcBef>
                <a:spcPts val="0"/>
              </a:spcBef>
              <a:spcAft>
                <a:spcPts val="0"/>
              </a:spcAft>
              <a:buSzPts val="1400"/>
              <a:buChar char="○"/>
            </a:pPr>
            <a:r>
              <a:rPr lang="en"/>
              <a:t>Automatic(!) execution</a:t>
            </a:r>
            <a:endParaRPr/>
          </a:p>
          <a:p>
            <a:pPr indent="-342900" lvl="0" marL="457200" rtl="0" algn="l">
              <a:spcBef>
                <a:spcPts val="0"/>
              </a:spcBef>
              <a:spcAft>
                <a:spcPts val="0"/>
              </a:spcAft>
              <a:buSzPts val="1800"/>
              <a:buChar char="●"/>
            </a:pPr>
            <a:r>
              <a:rPr lang="en"/>
              <a:t>Token holder</a:t>
            </a:r>
            <a:endParaRPr/>
          </a:p>
          <a:p>
            <a:pPr indent="-317500" lvl="1" marL="914400" rtl="0" algn="l">
              <a:spcBef>
                <a:spcPts val="0"/>
              </a:spcBef>
              <a:spcAft>
                <a:spcPts val="0"/>
              </a:spcAft>
              <a:buSzPts val="1400"/>
              <a:buChar char="○"/>
            </a:pPr>
            <a:r>
              <a:rPr lang="en"/>
              <a:t>All decisions are made by all token holders</a:t>
            </a:r>
            <a:endParaRPr/>
          </a:p>
          <a:p>
            <a:pPr indent="-317500" lvl="1" marL="914400" rtl="0" algn="l">
              <a:spcBef>
                <a:spcPts val="0"/>
              </a:spcBef>
              <a:spcAft>
                <a:spcPts val="0"/>
              </a:spcAft>
              <a:buSzPts val="1400"/>
              <a:buChar char="○"/>
            </a:pPr>
            <a:r>
              <a:rPr lang="en"/>
              <a:t>Every token holder can initiate referenda</a:t>
            </a:r>
            <a:endParaRPr/>
          </a:p>
          <a:p>
            <a:pPr indent="-342900" lvl="0" marL="457200" rtl="0" algn="l">
              <a:spcBef>
                <a:spcPts val="0"/>
              </a:spcBef>
              <a:spcAft>
                <a:spcPts val="0"/>
              </a:spcAft>
              <a:buSzPts val="1800"/>
              <a:buChar char="●"/>
            </a:pPr>
            <a:r>
              <a:rPr lang="en"/>
              <a:t>Universal</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Runtime upgrades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Change system parameters &amp; state (e.g. mint/burn tokens)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Call any extrinsic</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Treasury spending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t>
            </a:r>
            <a:endParaRPr>
              <a:solidFill>
                <a:schemeClr val="lt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09"/>
          <p:cNvSpPr txBox="1"/>
          <p:nvPr>
            <p:ph type="title"/>
          </p:nvPr>
        </p:nvSpPr>
        <p:spPr>
          <a:xfrm>
            <a:off x="311700" y="2157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everyone decide on everything?</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10"/>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you need to win?</a:t>
            </a:r>
            <a:endParaRPr/>
          </a:p>
        </p:txBody>
      </p:sp>
      <p:sp>
        <p:nvSpPr>
          <p:cNvPr id="1431" name="Google Shape;1431;p210"/>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Decision deposit</a:t>
            </a:r>
            <a:endParaRPr/>
          </a:p>
          <a:p>
            <a:pPr indent="-342900" lvl="0" marL="457200" rtl="0" algn="l">
              <a:spcBef>
                <a:spcPts val="0"/>
              </a:spcBef>
              <a:spcAft>
                <a:spcPts val="0"/>
              </a:spcAft>
              <a:buSzPts val="1800"/>
              <a:buChar char="●"/>
            </a:pPr>
            <a:r>
              <a:rPr lang="en"/>
              <a:t>Majority</a:t>
            </a:r>
            <a:endParaRPr/>
          </a:p>
          <a:p>
            <a:pPr indent="-342900" lvl="0" marL="457200" rtl="0" algn="l">
              <a:spcBef>
                <a:spcPts val="0"/>
              </a:spcBef>
              <a:spcAft>
                <a:spcPts val="0"/>
              </a:spcAft>
              <a:buSzPts val="1800"/>
              <a:buChar char="●"/>
            </a:pPr>
            <a:r>
              <a:rPr lang="en"/>
              <a:t>Time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Helpful:</a:t>
            </a:r>
            <a:endParaRPr/>
          </a:p>
          <a:p>
            <a:pPr indent="-342900" lvl="0" marL="457200" rtl="0" algn="l">
              <a:spcBef>
                <a:spcPts val="1200"/>
              </a:spcBef>
              <a:spcAft>
                <a:spcPts val="0"/>
              </a:spcAft>
              <a:buSzPts val="1800"/>
              <a:buChar char="●"/>
            </a:pPr>
            <a:r>
              <a:rPr lang="en"/>
              <a:t>Capital → Voting Power</a:t>
            </a:r>
            <a:endParaRPr/>
          </a:p>
          <a:p>
            <a:pPr indent="-342900" lvl="0" marL="457200" rtl="0" algn="l">
              <a:spcBef>
                <a:spcPts val="0"/>
              </a:spcBef>
              <a:spcAft>
                <a:spcPts val="0"/>
              </a:spcAft>
              <a:buSzPts val="1800"/>
              <a:buChar char="●"/>
            </a:pPr>
            <a:r>
              <a:rPr lang="en"/>
              <a:t>Social Capital</a:t>
            </a:r>
            <a:endParaRPr/>
          </a:p>
          <a:p>
            <a:pPr indent="-342900" lvl="0" marL="457200" rtl="0" algn="l">
              <a:spcBef>
                <a:spcPts val="0"/>
              </a:spcBef>
              <a:spcAft>
                <a:spcPts val="0"/>
              </a:spcAft>
              <a:buSzPts val="1800"/>
              <a:buChar char="●"/>
            </a:pPr>
            <a:r>
              <a:rPr lang="en"/>
              <a:t>OpenGov Expertise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1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What’s the Process?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21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3140"/>
              <a:t>Proposal → Decision → Enactment</a:t>
            </a:r>
            <a:endParaRPr sz="314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13"/>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the (on-chain) Process?</a:t>
            </a:r>
            <a:endParaRPr/>
          </a:p>
        </p:txBody>
      </p:sp>
      <p:sp>
        <p:nvSpPr>
          <p:cNvPr id="1447" name="Google Shape;1447;p213"/>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Proposals</a:t>
            </a:r>
            <a:endParaRPr/>
          </a:p>
          <a:p>
            <a:pPr indent="-317500" lvl="1" marL="914400" rtl="0" algn="l">
              <a:spcBef>
                <a:spcPts val="0"/>
              </a:spcBef>
              <a:spcAft>
                <a:spcPts val="0"/>
              </a:spcAft>
              <a:buSzPts val="1400"/>
              <a:buChar char="○"/>
            </a:pPr>
            <a:r>
              <a:rPr lang="en"/>
              <a:t>Submit preimage</a:t>
            </a:r>
            <a:endParaRPr/>
          </a:p>
          <a:p>
            <a:pPr indent="-317500" lvl="1" marL="914400" rtl="0" algn="l">
              <a:spcBef>
                <a:spcPts val="0"/>
              </a:spcBef>
              <a:spcAft>
                <a:spcPts val="0"/>
              </a:spcAft>
              <a:buSzPts val="1400"/>
              <a:buChar char="○"/>
            </a:pPr>
            <a:r>
              <a:rPr lang="en"/>
              <a:t>Submit referendum</a:t>
            </a:r>
            <a:endParaRPr/>
          </a:p>
          <a:p>
            <a:pPr indent="-317500" lvl="1" marL="914400" rtl="0" algn="l">
              <a:spcBef>
                <a:spcPts val="0"/>
              </a:spcBef>
              <a:spcAft>
                <a:spcPts val="0"/>
              </a:spcAft>
              <a:buSzPts val="1400"/>
              <a:buChar char="○"/>
            </a:pPr>
            <a:r>
              <a:rPr lang="en"/>
              <a:t>Place decision deposit</a:t>
            </a:r>
            <a:endParaRPr/>
          </a:p>
          <a:p>
            <a:pPr indent="-342900" lvl="0" marL="457200" rtl="0" algn="l">
              <a:spcBef>
                <a:spcPts val="0"/>
              </a:spcBef>
              <a:spcAft>
                <a:spcPts val="0"/>
              </a:spcAft>
              <a:buSzPts val="1800"/>
              <a:buChar char="●"/>
            </a:pPr>
            <a:r>
              <a:rPr lang="en"/>
              <a:t>Decision</a:t>
            </a:r>
            <a:endParaRPr/>
          </a:p>
          <a:p>
            <a:pPr indent="-317500" lvl="1" marL="914400" rtl="0" algn="l">
              <a:spcBef>
                <a:spcPts val="0"/>
              </a:spcBef>
              <a:spcAft>
                <a:spcPts val="0"/>
              </a:spcAft>
              <a:buSzPts val="1400"/>
              <a:buChar char="○"/>
            </a:pPr>
            <a:r>
              <a:rPr lang="en"/>
              <a:t>Support threshold</a:t>
            </a:r>
            <a:endParaRPr/>
          </a:p>
          <a:p>
            <a:pPr indent="-317500" lvl="1" marL="914400" rtl="0" algn="l">
              <a:spcBef>
                <a:spcPts val="0"/>
              </a:spcBef>
              <a:spcAft>
                <a:spcPts val="0"/>
              </a:spcAft>
              <a:buSzPts val="1400"/>
              <a:buChar char="○"/>
            </a:pPr>
            <a:r>
              <a:rPr lang="en"/>
              <a:t>Majority</a:t>
            </a:r>
            <a:endParaRPr/>
          </a:p>
          <a:p>
            <a:pPr indent="-342900" lvl="0" marL="457200" rtl="0" algn="l">
              <a:spcBef>
                <a:spcPts val="0"/>
              </a:spcBef>
              <a:spcAft>
                <a:spcPts val="0"/>
              </a:spcAft>
              <a:buSzPts val="1800"/>
              <a:buChar char="●"/>
            </a:pPr>
            <a:r>
              <a:rPr lang="en"/>
              <a:t>Enactment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Voting</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15"/>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Voting</a:t>
            </a:r>
            <a:endParaRPr/>
          </a:p>
        </p:txBody>
      </p:sp>
      <p:sp>
        <p:nvSpPr>
          <p:cNvPr id="1458" name="Google Shape;1458;p215"/>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Democracy: 1 person - 1 vote</a:t>
            </a:r>
            <a:endParaRPr/>
          </a:p>
          <a:p>
            <a:pPr indent="-342900" lvl="0" marL="457200" rtl="0" algn="l">
              <a:spcBef>
                <a:spcPts val="0"/>
              </a:spcBef>
              <a:spcAft>
                <a:spcPts val="0"/>
              </a:spcAft>
              <a:buSzPts val="1800"/>
              <a:buChar char="●"/>
            </a:pPr>
            <a:r>
              <a:rPr lang="en"/>
              <a:t>Plutocracy: 1 token - 1 vote</a:t>
            </a:r>
            <a:endParaRPr/>
          </a:p>
          <a:p>
            <a:pPr indent="-342900" lvl="0" marL="457200" rtl="0" algn="l">
              <a:spcBef>
                <a:spcPts val="0"/>
              </a:spcBef>
              <a:spcAft>
                <a:spcPts val="0"/>
              </a:spcAft>
              <a:buSzPts val="1800"/>
              <a:buChar char="●"/>
            </a:pPr>
            <a:r>
              <a:rPr lang="en"/>
              <a:t>Why don’t we have “1 person - 1 vote”?</a:t>
            </a:r>
            <a:endParaRPr/>
          </a:p>
          <a:p>
            <a:pPr indent="-317500" lvl="1" marL="914400" rtl="0" algn="l">
              <a:spcBef>
                <a:spcPts val="0"/>
              </a:spcBef>
              <a:spcAft>
                <a:spcPts val="0"/>
              </a:spcAft>
              <a:buSzPts val="1400"/>
              <a:buChar char="○"/>
            </a:pPr>
            <a:r>
              <a:rPr lang="en"/>
              <a:t>KYC</a:t>
            </a:r>
            <a:endParaRPr/>
          </a:p>
          <a:p>
            <a:pPr indent="-317500" lvl="1" marL="914400" rtl="0" algn="l">
              <a:spcBef>
                <a:spcPts val="0"/>
              </a:spcBef>
              <a:spcAft>
                <a:spcPts val="0"/>
              </a:spcAft>
              <a:buSzPts val="1400"/>
              <a:buChar char="○"/>
            </a:pPr>
            <a:r>
              <a:rPr lang="en"/>
              <a:t>Nothing-at-stake</a:t>
            </a:r>
            <a:endParaRPr/>
          </a:p>
          <a:p>
            <a:pPr indent="-342900" lvl="0" marL="457200" rtl="0" algn="l">
              <a:spcBef>
                <a:spcPts val="0"/>
              </a:spcBef>
              <a:spcAft>
                <a:spcPts val="0"/>
              </a:spcAft>
              <a:buSzPts val="1800"/>
              <a:buChar char="●"/>
            </a:pPr>
            <a:r>
              <a:rPr lang="en"/>
              <a:t>Why don’t we have quadratic voting?</a:t>
            </a:r>
            <a:endParaRPr/>
          </a:p>
          <a:p>
            <a:pPr indent="-342900" lvl="0" marL="457200" rtl="0" algn="l">
              <a:spcBef>
                <a:spcPts val="0"/>
              </a:spcBef>
              <a:spcAft>
                <a:spcPts val="0"/>
              </a:spcAft>
              <a:buSzPts val="1800"/>
              <a:buChar char="●"/>
            </a:pPr>
            <a:r>
              <a:rPr lang="en"/>
              <a:t>YES - NO - ABSTAIN</a:t>
            </a:r>
            <a:endParaRPr/>
          </a:p>
          <a:p>
            <a:pPr indent="-342900" lvl="0" marL="457200" rtl="0" algn="l">
              <a:spcBef>
                <a:spcPts val="0"/>
              </a:spcBef>
              <a:spcAft>
                <a:spcPts val="0"/>
              </a:spcAft>
              <a:buSzPts val="1800"/>
              <a:buChar char="●"/>
            </a:pPr>
            <a:r>
              <a:rPr lang="en"/>
              <a:t>Conviction Voting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216"/>
          <p:cNvPicPr preferRelativeResize="0"/>
          <p:nvPr/>
        </p:nvPicPr>
        <p:blipFill>
          <a:blip r:embed="rId3">
            <a:alphaModFix/>
          </a:blip>
          <a:stretch>
            <a:fillRect/>
          </a:stretch>
        </p:blipFill>
        <p:spPr>
          <a:xfrm>
            <a:off x="311700" y="843900"/>
            <a:ext cx="3533775" cy="3028950"/>
          </a:xfrm>
          <a:prstGeom prst="rect">
            <a:avLst/>
          </a:prstGeom>
          <a:noFill/>
          <a:ln>
            <a:noFill/>
          </a:ln>
        </p:spPr>
      </p:pic>
      <p:sp>
        <p:nvSpPr>
          <p:cNvPr id="1464" name="Google Shape;1464;p21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Conviction Voting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Governance evolves </a:t>
            </a:r>
            <a:endParaRPr/>
          </a:p>
          <a:p>
            <a:pPr indent="0" lvl="0" marL="0" rtl="0" algn="ctr">
              <a:spcBef>
                <a:spcPts val="0"/>
              </a:spcBef>
              <a:spcAft>
                <a:spcPts val="0"/>
              </a:spcAft>
              <a:buNone/>
            </a:pPr>
            <a:r>
              <a:rPr lang="en"/>
              <a:t>alongside technology</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Treasury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1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Treasury</a:t>
            </a:r>
            <a:endParaRPr/>
          </a:p>
        </p:txBody>
      </p:sp>
      <p:sp>
        <p:nvSpPr>
          <p:cNvPr id="1475" name="Google Shape;1475;p21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Spends &amp; Bounties</a:t>
            </a:r>
            <a:endParaRPr/>
          </a:p>
          <a:p>
            <a:pPr indent="-342900" lvl="0" marL="457200" rtl="0" algn="l">
              <a:spcBef>
                <a:spcPts val="0"/>
              </a:spcBef>
              <a:spcAft>
                <a:spcPts val="0"/>
              </a:spcAft>
              <a:buSzPts val="1800"/>
              <a:buChar char="●"/>
            </a:pPr>
            <a:r>
              <a:rPr lang="en"/>
              <a:t>Bounties</a:t>
            </a:r>
            <a:endParaRPr/>
          </a:p>
          <a:p>
            <a:pPr indent="-317500" lvl="1" marL="914400" rtl="0" algn="l">
              <a:spcBef>
                <a:spcPts val="0"/>
              </a:spcBef>
              <a:spcAft>
                <a:spcPts val="0"/>
              </a:spcAft>
              <a:buSzPts val="1400"/>
              <a:buChar char="○"/>
            </a:pPr>
            <a:r>
              <a:rPr lang="en"/>
              <a:t>Pools of tokens</a:t>
            </a:r>
            <a:endParaRPr/>
          </a:p>
          <a:p>
            <a:pPr indent="-317500" lvl="1" marL="914400" rtl="0" algn="l">
              <a:spcBef>
                <a:spcPts val="0"/>
              </a:spcBef>
              <a:spcAft>
                <a:spcPts val="0"/>
              </a:spcAft>
              <a:buSzPts val="1400"/>
              <a:buChar char="○"/>
            </a:pPr>
            <a:r>
              <a:rPr lang="en"/>
              <a:t>Curators (multisig) decide how to pay out the tokens</a:t>
            </a:r>
            <a:endParaRPr/>
          </a:p>
          <a:p>
            <a:pPr indent="-342900" lvl="0" marL="457200" rtl="0" algn="l">
              <a:spcBef>
                <a:spcPts val="0"/>
              </a:spcBef>
              <a:spcAft>
                <a:spcPts val="0"/>
              </a:spcAft>
              <a:buSzPts val="1800"/>
              <a:buChar char="●"/>
            </a:pPr>
            <a:r>
              <a:rPr lang="en"/>
              <a:t>Multi-asset Treasury: DOT, USDT, USDC…</a:t>
            </a:r>
            <a:endParaRPr/>
          </a:p>
          <a:p>
            <a:pPr indent="-342900" lvl="0" marL="457200" rtl="0" algn="l">
              <a:spcBef>
                <a:spcPts val="0"/>
              </a:spcBef>
              <a:spcAft>
                <a:spcPts val="0"/>
              </a:spcAft>
              <a:buSzPts val="1800"/>
              <a:buChar char="●"/>
            </a:pPr>
            <a:r>
              <a:rPr lang="en"/>
              <a:t>33m DOT &amp; 250k KSM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19"/>
          <p:cNvSpPr txBox="1"/>
          <p:nvPr>
            <p:ph type="title"/>
          </p:nvPr>
        </p:nvSpPr>
        <p:spPr>
          <a:xfrm>
            <a:off x="490250" y="822950"/>
            <a:ext cx="6367800" cy="395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History</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2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Gov1</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221"/>
          <p:cNvPicPr preferRelativeResize="0"/>
          <p:nvPr/>
        </p:nvPicPr>
        <p:blipFill>
          <a:blip r:embed="rId3">
            <a:alphaModFix/>
          </a:blip>
          <a:stretch>
            <a:fillRect/>
          </a:stretch>
        </p:blipFill>
        <p:spPr>
          <a:xfrm>
            <a:off x="152400" y="730250"/>
            <a:ext cx="8839200" cy="36830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2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 1</a:t>
            </a:r>
            <a:endParaRPr/>
          </a:p>
        </p:txBody>
      </p:sp>
      <p:sp>
        <p:nvSpPr>
          <p:cNvPr id="1496" name="Google Shape;1496;p222"/>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Referenda</a:t>
            </a:r>
            <a:endParaRPr/>
          </a:p>
          <a:p>
            <a:pPr indent="-317500" lvl="1" marL="914400" rtl="0" algn="l">
              <a:spcBef>
                <a:spcPts val="0"/>
              </a:spcBef>
              <a:spcAft>
                <a:spcPts val="0"/>
              </a:spcAft>
              <a:buSzPts val="1400"/>
              <a:buChar char="○"/>
            </a:pPr>
            <a:r>
              <a:rPr lang="en"/>
              <a:t>Anyone can propose</a:t>
            </a:r>
            <a:endParaRPr/>
          </a:p>
          <a:p>
            <a:pPr indent="-317500" lvl="1" marL="914400" rtl="0" algn="l">
              <a:spcBef>
                <a:spcPts val="0"/>
              </a:spcBef>
              <a:spcAft>
                <a:spcPts val="0"/>
              </a:spcAft>
              <a:buSzPts val="1400"/>
              <a:buChar char="○"/>
            </a:pPr>
            <a:r>
              <a:rPr lang="en"/>
              <a:t>Only one proposal decided at a time</a:t>
            </a:r>
            <a:endParaRPr/>
          </a:p>
          <a:p>
            <a:pPr indent="-317500" lvl="1" marL="914400" rtl="0" algn="l">
              <a:spcBef>
                <a:spcPts val="0"/>
              </a:spcBef>
              <a:spcAft>
                <a:spcPts val="0"/>
              </a:spcAft>
              <a:buSzPts val="1400"/>
              <a:buChar char="○"/>
            </a:pPr>
            <a:r>
              <a:rPr lang="en"/>
              <a:t>Proposals enter a queue</a:t>
            </a:r>
            <a:endParaRPr/>
          </a:p>
          <a:p>
            <a:pPr indent="-317500" lvl="1" marL="914400" rtl="0" algn="l">
              <a:spcBef>
                <a:spcPts val="0"/>
              </a:spcBef>
              <a:spcAft>
                <a:spcPts val="0"/>
              </a:spcAft>
              <a:buSzPts val="1400"/>
              <a:buChar char="○"/>
            </a:pPr>
            <a:r>
              <a:rPr lang="en"/>
              <a:t>Competition to get your proposal on the top of the queue</a:t>
            </a:r>
            <a:endParaRPr/>
          </a:p>
          <a:p>
            <a:pPr indent="-342900" lvl="0" marL="457200" rtl="0" algn="l">
              <a:spcBef>
                <a:spcPts val="0"/>
              </a:spcBef>
              <a:spcAft>
                <a:spcPts val="0"/>
              </a:spcAft>
              <a:buSzPts val="1800"/>
              <a:buChar char="●"/>
            </a:pPr>
            <a:r>
              <a:rPr lang="en"/>
              <a:t>Motions</a:t>
            </a:r>
            <a:endParaRPr/>
          </a:p>
          <a:p>
            <a:pPr indent="-317500" lvl="1" marL="914400" rtl="0" algn="l">
              <a:spcBef>
                <a:spcPts val="0"/>
              </a:spcBef>
              <a:spcAft>
                <a:spcPts val="0"/>
              </a:spcAft>
              <a:buSzPts val="1400"/>
              <a:buChar char="○"/>
            </a:pPr>
            <a:r>
              <a:rPr lang="en"/>
              <a:t>Council is voted in by token holders</a:t>
            </a:r>
            <a:endParaRPr/>
          </a:p>
          <a:p>
            <a:pPr indent="-317500" lvl="1" marL="914400" rtl="0" algn="l">
              <a:spcBef>
                <a:spcPts val="0"/>
              </a:spcBef>
              <a:spcAft>
                <a:spcPts val="0"/>
              </a:spcAft>
              <a:buSzPts val="1400"/>
              <a:buChar char="○"/>
            </a:pPr>
            <a:r>
              <a:rPr lang="en"/>
              <a:t>(Decide on tipping)</a:t>
            </a:r>
            <a:endParaRPr/>
          </a:p>
          <a:p>
            <a:pPr indent="-317500" lvl="1" marL="914400" rtl="0" algn="l">
              <a:spcBef>
                <a:spcPts val="0"/>
              </a:spcBef>
              <a:spcAft>
                <a:spcPts val="0"/>
              </a:spcAft>
              <a:buSzPts val="1400"/>
              <a:buChar char="○"/>
            </a:pPr>
            <a:r>
              <a:rPr lang="en"/>
              <a:t>Submit motions</a:t>
            </a:r>
            <a:endParaRPr/>
          </a:p>
          <a:p>
            <a:pPr indent="-317500" lvl="1" marL="914400" rtl="0" algn="l">
              <a:spcBef>
                <a:spcPts val="0"/>
              </a:spcBef>
              <a:spcAft>
                <a:spcPts val="0"/>
              </a:spcAft>
              <a:buSzPts val="1400"/>
              <a:buChar char="○"/>
            </a:pPr>
            <a:r>
              <a:rPr lang="en"/>
              <a:t>Could influence how many votes are needed to decide a referendum</a:t>
            </a:r>
            <a:endParaRPr/>
          </a:p>
          <a:p>
            <a:pPr indent="-342900" lvl="0" marL="457200" rtl="0" algn="l">
              <a:spcBef>
                <a:spcPts val="0"/>
              </a:spcBef>
              <a:spcAft>
                <a:spcPts val="0"/>
              </a:spcAft>
              <a:buSzPts val="1800"/>
              <a:buChar char="●"/>
            </a:pPr>
            <a:r>
              <a:rPr lang="en"/>
              <a:t>Technical Committee could fast-track motions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23"/>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 1 - Implications</a:t>
            </a:r>
            <a:endParaRPr/>
          </a:p>
        </p:txBody>
      </p:sp>
      <p:sp>
        <p:nvSpPr>
          <p:cNvPr id="1502" name="Google Shape;1502;p223"/>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system was decentralized, but…</a:t>
            </a:r>
            <a:endParaRPr/>
          </a:p>
          <a:p>
            <a:pPr indent="-342900" lvl="0" marL="457200" rtl="0" algn="l">
              <a:spcBef>
                <a:spcPts val="0"/>
              </a:spcBef>
              <a:spcAft>
                <a:spcPts val="0"/>
              </a:spcAft>
              <a:buSzPts val="1800"/>
              <a:buChar char="●"/>
            </a:pPr>
            <a:r>
              <a:rPr lang="en"/>
              <a:t>Lots of power for the Council</a:t>
            </a:r>
            <a:endParaRPr/>
          </a:p>
          <a:p>
            <a:pPr indent="-342900" lvl="0" marL="457200" rtl="0" algn="l">
              <a:spcBef>
                <a:spcPts val="0"/>
              </a:spcBef>
              <a:spcAft>
                <a:spcPts val="0"/>
              </a:spcAft>
              <a:buSzPts val="1800"/>
              <a:buChar char="●"/>
            </a:pPr>
            <a:r>
              <a:rPr lang="en"/>
              <a:t>In practice you needed the support of the council (and sometimes TC) to get something through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From Gov1 to OpenGov</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225"/>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OpenGov</a:t>
            </a:r>
            <a:endParaRPr/>
          </a:p>
        </p:txBody>
      </p:sp>
      <p:sp>
        <p:nvSpPr>
          <p:cNvPr id="1513" name="Google Shape;1513;p225"/>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Token holders decide everything. N</a:t>
            </a:r>
            <a:r>
              <a:rPr lang="en"/>
              <a:t>o Council</a:t>
            </a:r>
            <a:endParaRPr/>
          </a:p>
          <a:p>
            <a:pPr indent="-342900" lvl="0" marL="457200" rtl="0" algn="l">
              <a:spcBef>
                <a:spcPts val="0"/>
              </a:spcBef>
              <a:spcAft>
                <a:spcPts val="0"/>
              </a:spcAft>
              <a:buSzPts val="1800"/>
              <a:buChar char="●"/>
            </a:pPr>
            <a:r>
              <a:rPr lang="en"/>
              <a:t>Multiple proposal tracks</a:t>
            </a:r>
            <a:endParaRPr/>
          </a:p>
          <a:p>
            <a:pPr indent="-317500" lvl="1" marL="914400" rtl="0" algn="l">
              <a:spcBef>
                <a:spcPts val="0"/>
              </a:spcBef>
              <a:spcAft>
                <a:spcPts val="0"/>
              </a:spcAft>
              <a:buSzPts val="1400"/>
              <a:buChar char="○"/>
            </a:pPr>
            <a:r>
              <a:rPr lang="en"/>
              <a:t>Different params for timelines and decision deposits</a:t>
            </a:r>
            <a:endParaRPr/>
          </a:p>
          <a:p>
            <a:pPr indent="-342900" lvl="0" marL="457200" rtl="0" algn="l">
              <a:spcBef>
                <a:spcPts val="0"/>
              </a:spcBef>
              <a:spcAft>
                <a:spcPts val="0"/>
              </a:spcAft>
              <a:buSzPts val="1800"/>
              <a:buChar char="●"/>
            </a:pPr>
            <a:r>
              <a:rPr lang="en"/>
              <a:t>Delegations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226"/>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Tracks</a:t>
            </a:r>
            <a:endParaRPr/>
          </a:p>
        </p:txBody>
      </p:sp>
      <p:sp>
        <p:nvSpPr>
          <p:cNvPr id="1519" name="Google Shape;1519;p226"/>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Root</a:t>
            </a:r>
            <a:endParaRPr/>
          </a:p>
          <a:p>
            <a:pPr indent="-342900" lvl="0" marL="457200" rtl="0" algn="l">
              <a:spcBef>
                <a:spcPts val="0"/>
              </a:spcBef>
              <a:spcAft>
                <a:spcPts val="0"/>
              </a:spcAft>
              <a:buSzPts val="1800"/>
              <a:buChar char="●"/>
            </a:pPr>
            <a:r>
              <a:rPr lang="en"/>
              <a:t>Staking Admin</a:t>
            </a:r>
            <a:endParaRPr/>
          </a:p>
          <a:p>
            <a:pPr indent="-342900" lvl="0" marL="457200" rtl="0" algn="l">
              <a:spcBef>
                <a:spcPts val="0"/>
              </a:spcBef>
              <a:spcAft>
                <a:spcPts val="0"/>
              </a:spcAft>
              <a:buSzPts val="1800"/>
              <a:buChar char="●"/>
            </a:pPr>
            <a:r>
              <a:rPr lang="en"/>
              <a:t>Referendum Canceller/Killer</a:t>
            </a:r>
            <a:endParaRPr/>
          </a:p>
          <a:p>
            <a:pPr indent="-342900" lvl="0" marL="457200" rtl="0" algn="l">
              <a:spcBef>
                <a:spcPts val="0"/>
              </a:spcBef>
              <a:spcAft>
                <a:spcPts val="0"/>
              </a:spcAft>
              <a:buSzPts val="1800"/>
              <a:buChar char="●"/>
            </a:pPr>
            <a:r>
              <a:rPr lang="en"/>
              <a:t>Treasury</a:t>
            </a:r>
            <a:endParaRPr/>
          </a:p>
          <a:p>
            <a:pPr indent="-342900" lvl="0" marL="457200" rtl="0" algn="l">
              <a:spcBef>
                <a:spcPts val="0"/>
              </a:spcBef>
              <a:spcAft>
                <a:spcPts val="0"/>
              </a:spcAft>
              <a:buSzPts val="1800"/>
              <a:buChar char="●"/>
            </a:pPr>
            <a:r>
              <a:rPr lang="en"/>
              <a:t>Whitelist</a:t>
            </a:r>
            <a:endParaRPr/>
          </a:p>
          <a:p>
            <a:pPr indent="-342900" lvl="0" marL="457200" rtl="0" algn="l">
              <a:spcBef>
                <a:spcPts val="0"/>
              </a:spcBef>
              <a:spcAft>
                <a:spcPts val="0"/>
              </a:spcAft>
              <a:buSzPts val="1800"/>
              <a:buChar char="●"/>
            </a:pPr>
            <a:r>
              <a:rPr lang="en"/>
              <a:t>Wish for Change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6"/>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Technical shifts 🔁 governance shifts </a:t>
            </a:r>
            <a:endParaRPr sz="2822"/>
          </a:p>
        </p:txBody>
      </p:sp>
      <p:sp>
        <p:nvSpPr>
          <p:cNvPr id="313" name="Google Shape;313;p56"/>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i="1" sz="1100"/>
          </a:p>
          <a:p>
            <a:pPr indent="0" lvl="0" marL="0" rtl="0" algn="l">
              <a:spcBef>
                <a:spcPts val="1000"/>
              </a:spcBef>
              <a:spcAft>
                <a:spcPts val="1000"/>
              </a:spcAft>
              <a:buNone/>
            </a:pPr>
            <a:r>
              <a:t/>
            </a:r>
            <a:endParaRPr i="1" sz="1100"/>
          </a:p>
        </p:txBody>
      </p:sp>
      <p:graphicFrame>
        <p:nvGraphicFramePr>
          <p:cNvPr id="314" name="Google Shape;314;p56"/>
          <p:cNvGraphicFramePr/>
          <p:nvPr/>
        </p:nvGraphicFramePr>
        <p:xfrm>
          <a:off x="621525" y="1713850"/>
          <a:ext cx="3000000" cy="3000000"/>
        </p:xfrm>
        <a:graphic>
          <a:graphicData uri="http://schemas.openxmlformats.org/drawingml/2006/table">
            <a:tbl>
              <a:tblPr>
                <a:noFill/>
                <a:tableStyleId>{27AE1EA6-E282-4CA8-BFC7-CFE49DD3D222}</a:tableStyleId>
              </a:tblPr>
              <a:tblGrid>
                <a:gridCol w="1411400"/>
                <a:gridCol w="1281750"/>
                <a:gridCol w="1346575"/>
                <a:gridCol w="1346575"/>
                <a:gridCol w="1346575"/>
                <a:gridCol w="1346575"/>
              </a:tblGrid>
              <a:tr h="414425">
                <a:tc>
                  <a:txBody>
                    <a:bodyPr/>
                    <a:lstStyle/>
                    <a:p>
                      <a:pPr indent="0" lvl="0" marL="0" rtl="0" algn="l">
                        <a:spcBef>
                          <a:spcPts val="0"/>
                        </a:spcBef>
                        <a:spcAft>
                          <a:spcPts val="0"/>
                        </a:spcAft>
                        <a:buNone/>
                      </a:pPr>
                      <a:r>
                        <a:rPr lang="en" sz="1200">
                          <a:solidFill>
                            <a:schemeClr val="lt1"/>
                          </a:solidFill>
                          <a:latin typeface="Unbounded Medium"/>
                          <a:ea typeface="Unbounded Medium"/>
                          <a:cs typeface="Unbounded Medium"/>
                          <a:sym typeface="Unbounded Medium"/>
                        </a:rPr>
                        <a:t>Age</a:t>
                      </a:r>
                      <a:endParaRPr sz="1200">
                        <a:solidFill>
                          <a:schemeClr val="lt1"/>
                        </a:solidFill>
                        <a:latin typeface="Unbounded Medium"/>
                        <a:ea typeface="Unbounded Medium"/>
                        <a:cs typeface="Unbounded Medium"/>
                        <a:sym typeface="Unbounded Medium"/>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Ancient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Classical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Medieval</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Modern</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Information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3525">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Unbounded Medium"/>
                          <a:ea typeface="Unbounded Medium"/>
                          <a:cs typeface="Unbounded Medium"/>
                          <a:sym typeface="Unbounded Medium"/>
                        </a:rPr>
                        <a:t>Period</a:t>
                      </a:r>
                      <a:endParaRPr>
                        <a:solidFill>
                          <a:schemeClr val="lt1"/>
                        </a:solidFill>
                        <a:latin typeface="Unbounded Medium"/>
                        <a:ea typeface="Unbounded Medium"/>
                        <a:cs typeface="Unbounded Medium"/>
                        <a:sym typeface="Unbounded Medium"/>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10000 - 1000 BC</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1000 BC - 500 AD</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500 - </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en" sz="1200">
                          <a:solidFill>
                            <a:schemeClr val="lt1"/>
                          </a:solidFill>
                          <a:latin typeface="Unbounded"/>
                          <a:ea typeface="Unbounded"/>
                          <a:cs typeface="Unbounded"/>
                          <a:sym typeface="Unbounded"/>
                        </a:rPr>
                        <a:t>1500 AD</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1500 - </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en" sz="1200">
                          <a:solidFill>
                            <a:schemeClr val="lt1"/>
                          </a:solidFill>
                          <a:latin typeface="Unbounded"/>
                          <a:ea typeface="Unbounded"/>
                          <a:cs typeface="Unbounded"/>
                          <a:sym typeface="Unbounded"/>
                        </a:rPr>
                        <a:t>2000 AD</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Since </a:t>
                      </a:r>
                      <a:endParaRPr sz="1200">
                        <a:solidFill>
                          <a:schemeClr val="lt1"/>
                        </a:solidFill>
                        <a:latin typeface="Unbounded"/>
                        <a:ea typeface="Unbounded"/>
                        <a:cs typeface="Unbounded"/>
                        <a:sym typeface="Unbounded"/>
                      </a:endParaRPr>
                    </a:p>
                    <a:p>
                      <a:pPr indent="0" lvl="0" marL="0" rtl="0" algn="l">
                        <a:spcBef>
                          <a:spcPts val="0"/>
                        </a:spcBef>
                        <a:spcAft>
                          <a:spcPts val="0"/>
                        </a:spcAft>
                        <a:buNone/>
                      </a:pPr>
                      <a:r>
                        <a:rPr lang="en" sz="1200">
                          <a:solidFill>
                            <a:schemeClr val="lt1"/>
                          </a:solidFill>
                          <a:latin typeface="Unbounded"/>
                          <a:ea typeface="Unbounded"/>
                          <a:cs typeface="Unbounded"/>
                          <a:sym typeface="Unbounded"/>
                        </a:rPr>
                        <a:t>2000 AD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8850">
                <a:tc>
                  <a:txBody>
                    <a:bodyPr/>
                    <a:lstStyle/>
                    <a:p>
                      <a:pPr indent="0" lvl="0" marL="0" rtl="0" algn="l">
                        <a:spcBef>
                          <a:spcPts val="0"/>
                        </a:spcBef>
                        <a:spcAft>
                          <a:spcPts val="0"/>
                        </a:spcAft>
                        <a:buNone/>
                      </a:pPr>
                      <a:r>
                        <a:rPr lang="en" sz="1200">
                          <a:solidFill>
                            <a:schemeClr val="lt1"/>
                          </a:solidFill>
                          <a:latin typeface="Unbounded Medium"/>
                          <a:ea typeface="Unbounded Medium"/>
                          <a:cs typeface="Unbounded Medium"/>
                          <a:sym typeface="Unbounded Medium"/>
                        </a:rPr>
                        <a:t>Technical</a:t>
                      </a:r>
                      <a:endParaRPr sz="1200">
                        <a:solidFill>
                          <a:schemeClr val="lt1"/>
                        </a:solidFill>
                        <a:latin typeface="Unbounded Medium"/>
                        <a:ea typeface="Unbounded Medium"/>
                        <a:cs typeface="Unbounded Medium"/>
                        <a:sym typeface="Unbounded Medium"/>
                      </a:endParaRPr>
                    </a:p>
                    <a:p>
                      <a:pPr indent="0" lvl="0" marL="0" rtl="0" algn="l">
                        <a:spcBef>
                          <a:spcPts val="0"/>
                        </a:spcBef>
                        <a:spcAft>
                          <a:spcPts val="0"/>
                        </a:spcAft>
                        <a:buNone/>
                      </a:pPr>
                      <a:r>
                        <a:rPr lang="en" sz="1200">
                          <a:solidFill>
                            <a:schemeClr val="lt1"/>
                          </a:solidFill>
                          <a:latin typeface="Unbounded Medium"/>
                          <a:ea typeface="Unbounded Medium"/>
                          <a:cs typeface="Unbounded Medium"/>
                          <a:sym typeface="Unbounded Medium"/>
                        </a:rPr>
                        <a:t>Innovation </a:t>
                      </a:r>
                      <a:endParaRPr sz="1200">
                        <a:solidFill>
                          <a:schemeClr val="lt1"/>
                        </a:solidFill>
                        <a:latin typeface="Unbounded Medium"/>
                        <a:ea typeface="Unbounded Medium"/>
                        <a:cs typeface="Unbounded Medium"/>
                        <a:sym typeface="Unbounded Medium"/>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Irrigation, </a:t>
                      </a:r>
                      <a:r>
                        <a:rPr lang="en" sz="1200">
                          <a:solidFill>
                            <a:schemeClr val="lt1"/>
                          </a:solidFill>
                          <a:latin typeface="Unbounded"/>
                          <a:ea typeface="Unbounded"/>
                          <a:cs typeface="Unbounded"/>
                          <a:sym typeface="Unbounded"/>
                        </a:rPr>
                        <a:t> Agriculture, </a:t>
                      </a:r>
                      <a:r>
                        <a:rPr lang="en" sz="1200">
                          <a:solidFill>
                            <a:schemeClr val="lt1"/>
                          </a:solidFill>
                          <a:latin typeface="Unbounded"/>
                          <a:ea typeface="Unbounded"/>
                          <a:cs typeface="Unbounded"/>
                          <a:sym typeface="Unbounded"/>
                        </a:rPr>
                        <a:t>Writing, Money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Alphabet, Naval Trade</a:t>
                      </a:r>
                      <a:r>
                        <a:rPr lang="en" sz="1200">
                          <a:solidFill>
                            <a:schemeClr val="lt1"/>
                          </a:solidFill>
                          <a:latin typeface="Unbounded"/>
                          <a:ea typeface="Unbounded"/>
                          <a:cs typeface="Unbounded"/>
                          <a:sym typeface="Unbounded"/>
                        </a:rPr>
                        <a:t>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3-Crop Farming, Paper &amp; Printing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Printing Press, Mechanized Labour</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Computers, Internet, Blockchains</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08850">
                <a:tc>
                  <a:txBody>
                    <a:bodyPr/>
                    <a:lstStyle/>
                    <a:p>
                      <a:pPr indent="0" lvl="0" marL="0" rtl="0" algn="l">
                        <a:spcBef>
                          <a:spcPts val="0"/>
                        </a:spcBef>
                        <a:spcAft>
                          <a:spcPts val="0"/>
                        </a:spcAft>
                        <a:buNone/>
                      </a:pPr>
                      <a:r>
                        <a:rPr lang="en" sz="1200">
                          <a:solidFill>
                            <a:schemeClr val="lt1"/>
                          </a:solidFill>
                          <a:latin typeface="Unbounded Medium"/>
                          <a:ea typeface="Unbounded Medium"/>
                          <a:cs typeface="Unbounded Medium"/>
                          <a:sym typeface="Unbounded Medium"/>
                        </a:rPr>
                        <a:t>Political Innovation</a:t>
                      </a:r>
                      <a:endParaRPr sz="1200">
                        <a:solidFill>
                          <a:schemeClr val="lt1"/>
                        </a:solidFill>
                        <a:latin typeface="Unbounded Medium"/>
                        <a:ea typeface="Unbounded Medium"/>
                        <a:cs typeface="Unbounded Medium"/>
                        <a:sym typeface="Unbounded Medium"/>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River Valley Empires</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Roman Empire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Kingdoms &amp; </a:t>
                      </a:r>
                      <a:r>
                        <a:rPr lang="en" sz="1200">
                          <a:solidFill>
                            <a:schemeClr val="lt1"/>
                          </a:solidFill>
                          <a:latin typeface="Unbounded"/>
                          <a:ea typeface="Unbounded"/>
                          <a:cs typeface="Unbounded"/>
                          <a:sym typeface="Unbounded"/>
                        </a:rPr>
                        <a:t>Catholic Church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Nation States </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Unbounded"/>
                          <a:ea typeface="Unbounded"/>
                          <a:cs typeface="Unbounded"/>
                          <a:sym typeface="Unbounded"/>
                        </a:rPr>
                        <a:t>???</a:t>
                      </a:r>
                      <a:endParaRPr sz="1200">
                        <a:solidFill>
                          <a:schemeClr val="lt1"/>
                        </a:solidFill>
                        <a:latin typeface="Unbounded"/>
                        <a:ea typeface="Unbounded"/>
                        <a:cs typeface="Unbounded"/>
                        <a:sym typeface="Unbounded"/>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pic>
        <p:nvPicPr>
          <p:cNvPr id="1524" name="Google Shape;1524;p227"/>
          <p:cNvPicPr preferRelativeResize="0"/>
          <p:nvPr/>
        </p:nvPicPr>
        <p:blipFill>
          <a:blip r:embed="rId3">
            <a:alphaModFix/>
          </a:blip>
          <a:stretch>
            <a:fillRect/>
          </a:stretch>
        </p:blipFill>
        <p:spPr>
          <a:xfrm>
            <a:off x="152400" y="730250"/>
            <a:ext cx="8839200" cy="36830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228"/>
          <p:cNvPicPr preferRelativeResize="0"/>
          <p:nvPr/>
        </p:nvPicPr>
        <p:blipFill rotWithShape="1">
          <a:blip r:embed="rId3">
            <a:alphaModFix/>
          </a:blip>
          <a:srcRect b="0" l="0" r="0" t="0"/>
          <a:stretch/>
        </p:blipFill>
        <p:spPr>
          <a:xfrm>
            <a:off x="152400" y="854617"/>
            <a:ext cx="8839200" cy="36830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229"/>
          <p:cNvPicPr preferRelativeResize="0"/>
          <p:nvPr/>
        </p:nvPicPr>
        <p:blipFill>
          <a:blip r:embed="rId3">
            <a:alphaModFix/>
          </a:blip>
          <a:stretch>
            <a:fillRect/>
          </a:stretch>
        </p:blipFill>
        <p:spPr>
          <a:xfrm>
            <a:off x="152400" y="730250"/>
            <a:ext cx="8839200" cy="36830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Collectives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31"/>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On-chain primitive</a:t>
            </a:r>
            <a:endParaRPr/>
          </a:p>
          <a:p>
            <a:pPr indent="-342900" lvl="0" marL="457200" rtl="0" algn="l">
              <a:spcBef>
                <a:spcPts val="0"/>
              </a:spcBef>
              <a:spcAft>
                <a:spcPts val="0"/>
              </a:spcAft>
              <a:buSzPts val="1800"/>
              <a:buChar char="●"/>
            </a:pPr>
            <a:r>
              <a:rPr lang="en"/>
              <a:t>Technical Fellowship is the first collective</a:t>
            </a:r>
            <a:endParaRPr/>
          </a:p>
          <a:p>
            <a:pPr indent="-342900" lvl="0" marL="457200" rtl="0" algn="l">
              <a:spcBef>
                <a:spcPts val="0"/>
              </a:spcBef>
              <a:spcAft>
                <a:spcPts val="0"/>
              </a:spcAft>
              <a:buSzPts val="1800"/>
              <a:buChar char="●"/>
            </a:pPr>
            <a:r>
              <a:rPr lang="en"/>
              <a:t>Ambassador Collective just being built</a:t>
            </a:r>
            <a:endParaRPr/>
          </a:p>
          <a:p>
            <a:pPr indent="-342900" lvl="0" marL="457200" rtl="0" algn="l">
              <a:spcBef>
                <a:spcPts val="0"/>
              </a:spcBef>
              <a:spcAft>
                <a:spcPts val="0"/>
              </a:spcAft>
              <a:buSzPts val="1800"/>
              <a:buChar char="●"/>
            </a:pPr>
            <a:r>
              <a:rPr lang="en"/>
              <a:t>Executive bodies</a:t>
            </a:r>
            <a:endParaRPr/>
          </a:p>
          <a:p>
            <a:pPr indent="-342900" lvl="0" marL="457200" rtl="0" algn="l">
              <a:spcBef>
                <a:spcPts val="0"/>
              </a:spcBef>
              <a:spcAft>
                <a:spcPts val="0"/>
              </a:spcAft>
              <a:buSzPts val="1800"/>
              <a:buChar char="●"/>
            </a:pPr>
            <a:r>
              <a:rPr lang="en"/>
              <a:t>Custom pallet</a:t>
            </a:r>
            <a:endParaRPr/>
          </a:p>
          <a:p>
            <a:pPr indent="-342900" lvl="0" marL="457200" rtl="0" algn="l">
              <a:spcBef>
                <a:spcPts val="0"/>
              </a:spcBef>
              <a:spcAft>
                <a:spcPts val="0"/>
              </a:spcAft>
              <a:buSzPts val="1800"/>
              <a:buChar char="●"/>
            </a:pPr>
            <a:r>
              <a:rPr lang="en"/>
              <a:t>Membership management</a:t>
            </a:r>
            <a:endParaRPr/>
          </a:p>
          <a:p>
            <a:pPr indent="-342900" lvl="0" marL="457200" rtl="0" algn="l">
              <a:spcBef>
                <a:spcPts val="0"/>
              </a:spcBef>
              <a:spcAft>
                <a:spcPts val="0"/>
              </a:spcAft>
              <a:buSzPts val="1800"/>
              <a:buChar char="●"/>
            </a:pPr>
            <a:r>
              <a:rPr lang="en"/>
              <a:t>Payroll in DOT, USDT, any</a:t>
            </a:r>
            <a:endParaRPr/>
          </a:p>
        </p:txBody>
      </p:sp>
      <p:sp>
        <p:nvSpPr>
          <p:cNvPr id="1545" name="Google Shape;1545;p231"/>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Collectives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3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Fellowship</a:t>
            </a:r>
            <a:endParaRPr/>
          </a:p>
        </p:txBody>
      </p:sp>
      <p:sp>
        <p:nvSpPr>
          <p:cNvPr id="1551" name="Google Shape;1551;p232"/>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Consists of Polkadot core devs</a:t>
            </a:r>
            <a:endParaRPr/>
          </a:p>
          <a:p>
            <a:pPr indent="-342900" lvl="0" marL="457200" rtl="0" algn="l">
              <a:spcBef>
                <a:spcPts val="0"/>
              </a:spcBef>
              <a:spcAft>
                <a:spcPts val="0"/>
              </a:spcAft>
              <a:buSzPts val="1800"/>
              <a:buChar char="●"/>
            </a:pPr>
            <a:r>
              <a:rPr lang="en"/>
              <a:t>Responsible for building the Polkadot runtime</a:t>
            </a:r>
            <a:endParaRPr/>
          </a:p>
          <a:p>
            <a:pPr indent="-342900" lvl="0" marL="457200" rtl="0" algn="l">
              <a:spcBef>
                <a:spcPts val="0"/>
              </a:spcBef>
              <a:spcAft>
                <a:spcPts val="0"/>
              </a:spcAft>
              <a:buSzPts val="1800"/>
              <a:buChar char="●"/>
            </a:pPr>
            <a:r>
              <a:rPr lang="en"/>
              <a:t>Can whitelist proposals for fast enactment/cheaper deposits</a:t>
            </a:r>
            <a:endParaRPr/>
          </a:p>
          <a:p>
            <a:pPr indent="-317500" lvl="1" marL="914400" rtl="0" algn="l">
              <a:spcBef>
                <a:spcPts val="0"/>
              </a:spcBef>
              <a:spcAft>
                <a:spcPts val="0"/>
              </a:spcAft>
              <a:buSzPts val="1400"/>
              <a:buChar char="○"/>
            </a:pPr>
            <a:r>
              <a:rPr lang="en"/>
              <a:t>Sort-of replaced Technical Committee</a:t>
            </a:r>
            <a:endParaRPr/>
          </a:p>
          <a:p>
            <a:pPr indent="-342900" lvl="0" marL="457200" rtl="0" algn="l">
              <a:spcBef>
                <a:spcPts val="0"/>
              </a:spcBef>
              <a:spcAft>
                <a:spcPts val="0"/>
              </a:spcAft>
              <a:buSzPts val="1800"/>
              <a:buChar char="●"/>
            </a:pPr>
            <a:r>
              <a:rPr lang="en"/>
              <a:t>RFC system</a:t>
            </a:r>
            <a:endParaRPr/>
          </a:p>
          <a:p>
            <a:pPr indent="-342900" lvl="0" marL="457200" rtl="0" algn="l">
              <a:spcBef>
                <a:spcPts val="0"/>
              </a:spcBef>
              <a:spcAft>
                <a:spcPts val="0"/>
              </a:spcAft>
              <a:buSzPts val="1800"/>
              <a:buChar char="●"/>
            </a:pPr>
            <a:r>
              <a:rPr lang="en"/>
              <a:t>OpenDev calls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3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RFC process</a:t>
            </a:r>
            <a:endParaRPr/>
          </a:p>
        </p:txBody>
      </p:sp>
      <p:pic>
        <p:nvPicPr>
          <p:cNvPr id="1557" name="Google Shape;1557;p233"/>
          <p:cNvPicPr preferRelativeResize="0"/>
          <p:nvPr/>
        </p:nvPicPr>
        <p:blipFill>
          <a:blip r:embed="rId3">
            <a:alphaModFix/>
          </a:blip>
          <a:stretch>
            <a:fillRect/>
          </a:stretch>
        </p:blipFill>
        <p:spPr>
          <a:xfrm>
            <a:off x="311700" y="144625"/>
            <a:ext cx="4498183" cy="3925774"/>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paritytech.github.io/RFCs</a:t>
            </a:r>
            <a:endParaRPr/>
          </a:p>
        </p:txBody>
      </p:sp>
      <p:pic>
        <p:nvPicPr>
          <p:cNvPr id="1563" name="Google Shape;1563;p234"/>
          <p:cNvPicPr preferRelativeResize="0"/>
          <p:nvPr/>
        </p:nvPicPr>
        <p:blipFill>
          <a:blip r:embed="rId3">
            <a:alphaModFix/>
          </a:blip>
          <a:stretch>
            <a:fillRect/>
          </a:stretch>
        </p:blipFill>
        <p:spPr>
          <a:xfrm>
            <a:off x="354450" y="237850"/>
            <a:ext cx="4289475" cy="399272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Off-Chain Governance</a:t>
            </a:r>
            <a:endParaRPr/>
          </a:p>
        </p:txBody>
      </p:sp>
      <p:pic>
        <p:nvPicPr>
          <p:cNvPr id="1569" name="Google Shape;1569;p235"/>
          <p:cNvPicPr preferRelativeResize="0"/>
          <p:nvPr/>
        </p:nvPicPr>
        <p:blipFill>
          <a:blip r:embed="rId3">
            <a:alphaModFix/>
          </a:blip>
          <a:stretch>
            <a:fillRect/>
          </a:stretch>
        </p:blipFill>
        <p:spPr>
          <a:xfrm>
            <a:off x="467200" y="797156"/>
            <a:ext cx="5998800" cy="337124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36"/>
          <p:cNvSpPr txBox="1"/>
          <p:nvPr>
            <p:ph type="title"/>
          </p:nvPr>
        </p:nvSpPr>
        <p:spPr>
          <a:xfrm>
            <a:off x="490250" y="822950"/>
            <a:ext cx="6367800" cy="395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OpenGov Today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 </a:t>
            </a:r>
            <a:endParaRPr/>
          </a:p>
          <a:p>
            <a:pPr indent="0" lvl="0" marL="0" rtl="0" algn="ctr">
              <a:spcBef>
                <a:spcPts val="1000"/>
              </a:spcBef>
              <a:spcAft>
                <a:spcPts val="0"/>
              </a:spcAft>
              <a:buNone/>
            </a:pPr>
            <a:r>
              <a:rPr lang="en"/>
              <a:t>Kick-Off Meeting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does i</a:t>
            </a:r>
            <a:r>
              <a:rPr lang="en"/>
              <a:t>t</a:t>
            </a:r>
            <a:r>
              <a:rPr lang="en"/>
              <a:t> matter?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Facts</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3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it used for?</a:t>
            </a:r>
            <a:endParaRPr/>
          </a:p>
        </p:txBody>
      </p:sp>
      <p:sp>
        <p:nvSpPr>
          <p:cNvPr id="1585" name="Google Shape;1585;p23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Forkless upgrades &amp; system config</a:t>
            </a:r>
            <a:endParaRPr/>
          </a:p>
          <a:p>
            <a:pPr indent="-342900" lvl="0" marL="457200" rtl="0" algn="l">
              <a:spcBef>
                <a:spcPts val="0"/>
              </a:spcBef>
              <a:spcAft>
                <a:spcPts val="0"/>
              </a:spcAft>
              <a:buSzPts val="1800"/>
              <a:buChar char="●"/>
            </a:pPr>
            <a:r>
              <a:rPr lang="en"/>
              <a:t>Open HRMP channels, register Registrars</a:t>
            </a:r>
            <a:endParaRPr/>
          </a:p>
          <a:p>
            <a:pPr indent="-342900" lvl="0" marL="457200" rtl="0" algn="l">
              <a:spcBef>
                <a:spcPts val="0"/>
              </a:spcBef>
              <a:spcAft>
                <a:spcPts val="0"/>
              </a:spcAft>
              <a:buSzPts val="1800"/>
              <a:buChar char="●"/>
            </a:pPr>
            <a:r>
              <a:rPr lang="en"/>
              <a:t>Unbrick chains, (try to) recover DOT from exploits</a:t>
            </a:r>
            <a:endParaRPr/>
          </a:p>
          <a:p>
            <a:pPr indent="-342900" lvl="0" marL="457200" rtl="0" algn="l">
              <a:spcBef>
                <a:spcPts val="0"/>
              </a:spcBef>
              <a:spcAft>
                <a:spcPts val="0"/>
              </a:spcAft>
              <a:buSzPts val="1800"/>
              <a:buChar char="●"/>
            </a:pPr>
            <a:r>
              <a:rPr lang="en"/>
              <a:t>Root track activism (deregister parachains)</a:t>
            </a:r>
            <a:endParaRPr/>
          </a:p>
          <a:p>
            <a:pPr indent="-342900" lvl="0" marL="457200" rtl="0" algn="l">
              <a:spcBef>
                <a:spcPts val="0"/>
              </a:spcBef>
              <a:spcAft>
                <a:spcPts val="0"/>
              </a:spcAft>
              <a:buSzPts val="1800"/>
              <a:buChar char="●"/>
            </a:pPr>
            <a:r>
              <a:rPr lang="en"/>
              <a:t>Cancelling and killing referenda</a:t>
            </a:r>
            <a:endParaRPr/>
          </a:p>
          <a:p>
            <a:pPr indent="-342900" lvl="0" marL="457200" rtl="0" algn="l">
              <a:spcBef>
                <a:spcPts val="0"/>
              </a:spcBef>
              <a:spcAft>
                <a:spcPts val="0"/>
              </a:spcAft>
              <a:buSzPts val="1800"/>
              <a:buChar char="●"/>
            </a:pPr>
            <a:r>
              <a:rPr lang="en"/>
              <a:t>Request changes to Polkadot: issuance, voting</a:t>
            </a:r>
            <a:endParaRPr/>
          </a:p>
          <a:p>
            <a:pPr indent="-342900" lvl="0" marL="457200" rtl="0" algn="l">
              <a:spcBef>
                <a:spcPts val="0"/>
              </a:spcBef>
              <a:spcAft>
                <a:spcPts val="0"/>
              </a:spcAft>
              <a:buSzPts val="1800"/>
              <a:buChar char="●"/>
            </a:pPr>
            <a:r>
              <a:rPr lang="en"/>
              <a:t>Error! Please vote NAY</a:t>
            </a:r>
            <a:endParaRPr/>
          </a:p>
          <a:p>
            <a:pPr indent="-342900" lvl="0" marL="457200" rtl="0" algn="l">
              <a:spcBef>
                <a:spcPts val="0"/>
              </a:spcBef>
              <a:spcAft>
                <a:spcPts val="0"/>
              </a:spcAft>
              <a:buSzPts val="1800"/>
              <a:buChar char="●"/>
            </a:pPr>
            <a:r>
              <a:rPr lang="en"/>
              <a:t>Acquire USDT &amp; USDC from HydraDX</a:t>
            </a:r>
            <a:endParaRPr/>
          </a:p>
          <a:p>
            <a:pPr indent="-342900" lvl="0" marL="457200" rtl="0" algn="l">
              <a:spcBef>
                <a:spcPts val="0"/>
              </a:spcBef>
              <a:spcAft>
                <a:spcPts val="0"/>
              </a:spcAft>
              <a:buSzPts val="1800"/>
              <a:buChar char="●"/>
            </a:pPr>
            <a:r>
              <a:rPr lang="en"/>
              <a:t>Liquidity loans &amp; liquidity incentives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239"/>
          <p:cNvSpPr txBox="1"/>
          <p:nvPr>
            <p:ph idx="4294967295" type="title"/>
          </p:nvPr>
        </p:nvSpPr>
        <p:spPr>
          <a:xfrm>
            <a:off x="320400" y="331325"/>
            <a:ext cx="61017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Throughput</a:t>
            </a:r>
            <a:endParaRPr/>
          </a:p>
        </p:txBody>
      </p:sp>
      <p:sp>
        <p:nvSpPr>
          <p:cNvPr id="1591" name="Google Shape;1591;p239"/>
          <p:cNvSpPr txBox="1"/>
          <p:nvPr>
            <p:ph idx="4294967295" type="body"/>
          </p:nvPr>
        </p:nvSpPr>
        <p:spPr>
          <a:xfrm>
            <a:off x="311700" y="4535375"/>
            <a:ext cx="8499000" cy="605100"/>
          </a:xfrm>
          <a:prstGeom prst="rect">
            <a:avLst/>
          </a:prstGeom>
        </p:spPr>
        <p:txBody>
          <a:bodyPr anchorCtr="0" anchor="t" bIns="91425" lIns="91425" spcFirstLastPara="1" rIns="91425" wrap="square" tIns="91425">
            <a:normAutofit fontScale="85000"/>
          </a:bodyPr>
          <a:lstStyle/>
          <a:p>
            <a:pPr indent="0" lvl="0" marL="457200" rtl="0" algn="l">
              <a:spcBef>
                <a:spcPts val="0"/>
              </a:spcBef>
              <a:spcAft>
                <a:spcPts val="1200"/>
              </a:spcAft>
              <a:buNone/>
            </a:pPr>
            <a:r>
              <a:rPr lang="en"/>
              <a:t>Total: 539, average: 2/day, November: 99 proposals, 3.3 per day</a:t>
            </a:r>
            <a:endParaRPr/>
          </a:p>
        </p:txBody>
      </p:sp>
      <p:pic>
        <p:nvPicPr>
          <p:cNvPr id="1592" name="Google Shape;1592;p239"/>
          <p:cNvPicPr preferRelativeResize="0"/>
          <p:nvPr/>
        </p:nvPicPr>
        <p:blipFill>
          <a:blip r:embed="rId3">
            <a:alphaModFix/>
          </a:blip>
          <a:stretch>
            <a:fillRect/>
          </a:stretch>
        </p:blipFill>
        <p:spPr>
          <a:xfrm>
            <a:off x="1843088" y="1082413"/>
            <a:ext cx="5457825" cy="33813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p240"/>
          <p:cNvPicPr preferRelativeResize="0"/>
          <p:nvPr/>
        </p:nvPicPr>
        <p:blipFill>
          <a:blip r:embed="rId3">
            <a:alphaModFix/>
          </a:blip>
          <a:stretch>
            <a:fillRect/>
          </a:stretch>
        </p:blipFill>
        <p:spPr>
          <a:xfrm>
            <a:off x="973175" y="346478"/>
            <a:ext cx="7197675" cy="4450562"/>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Off-Chain Process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4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Off-Chain Process</a:t>
            </a:r>
            <a:endParaRPr/>
          </a:p>
        </p:txBody>
      </p:sp>
      <p:sp>
        <p:nvSpPr>
          <p:cNvPr id="1608" name="Google Shape;1608;p242"/>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Project marketing</a:t>
            </a:r>
            <a:endParaRPr/>
          </a:p>
          <a:p>
            <a:pPr indent="-342900" lvl="0" marL="457200" rtl="0" algn="l">
              <a:spcBef>
                <a:spcPts val="0"/>
              </a:spcBef>
              <a:spcAft>
                <a:spcPts val="0"/>
              </a:spcAft>
              <a:buSzPts val="1800"/>
              <a:buChar char="●"/>
            </a:pPr>
            <a:r>
              <a:rPr lang="en"/>
              <a:t>Discussion post on Polkassembly or SubSquare</a:t>
            </a:r>
            <a:endParaRPr/>
          </a:p>
          <a:p>
            <a:pPr indent="-342900" lvl="0" marL="457200" rtl="0" algn="l">
              <a:spcBef>
                <a:spcPts val="0"/>
              </a:spcBef>
              <a:spcAft>
                <a:spcPts val="0"/>
              </a:spcAft>
              <a:buSzPts val="1800"/>
              <a:buChar char="●"/>
            </a:pPr>
            <a:r>
              <a:rPr lang="en"/>
              <a:t>Present on AAG</a:t>
            </a:r>
            <a:endParaRPr/>
          </a:p>
          <a:p>
            <a:pPr indent="-342900" lvl="0" marL="457200" rtl="0" algn="l">
              <a:spcBef>
                <a:spcPts val="0"/>
              </a:spcBef>
              <a:spcAft>
                <a:spcPts val="0"/>
              </a:spcAft>
              <a:buSzPts val="1800"/>
              <a:buChar char="●"/>
            </a:pPr>
            <a:r>
              <a:rPr lang="en"/>
              <a:t>Lobby for your proposal</a:t>
            </a:r>
            <a:endParaRPr/>
          </a:p>
          <a:p>
            <a:pPr indent="-317500" lvl="1" marL="914400" rtl="0" algn="l">
              <a:spcBef>
                <a:spcPts val="0"/>
              </a:spcBef>
              <a:spcAft>
                <a:spcPts val="0"/>
              </a:spcAft>
              <a:buSzPts val="1400"/>
              <a:buChar char="○"/>
            </a:pPr>
            <a:r>
              <a:rPr lang="en"/>
              <a:t>Whales</a:t>
            </a:r>
            <a:endParaRPr/>
          </a:p>
          <a:p>
            <a:pPr indent="-317500" lvl="1" marL="914400" rtl="0" algn="l">
              <a:spcBef>
                <a:spcPts val="0"/>
              </a:spcBef>
              <a:spcAft>
                <a:spcPts val="0"/>
              </a:spcAft>
              <a:buSzPts val="1400"/>
              <a:buChar char="○"/>
            </a:pPr>
            <a:r>
              <a:rPr lang="en"/>
              <a:t>Delegates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43"/>
          <p:cNvSpPr txBox="1"/>
          <p:nvPr>
            <p:ph idx="1" type="body"/>
          </p:nvPr>
        </p:nvSpPr>
        <p:spPr>
          <a:xfrm>
            <a:off x="311700" y="1241800"/>
            <a:ext cx="4260300" cy="3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Guardian Angels</a:t>
            </a:r>
            <a:endParaRPr/>
          </a:p>
          <a:p>
            <a:pPr indent="-342900" lvl="0" marL="457200" rtl="0" algn="l">
              <a:spcBef>
                <a:spcPts val="0"/>
              </a:spcBef>
              <a:spcAft>
                <a:spcPts val="0"/>
              </a:spcAft>
              <a:buSzPts val="1800"/>
              <a:buChar char="●"/>
            </a:pPr>
            <a:r>
              <a:rPr lang="en"/>
              <a:t>DarkGov</a:t>
            </a:r>
            <a:endParaRPr/>
          </a:p>
          <a:p>
            <a:pPr indent="-342900" lvl="0" marL="457200" rtl="0" algn="l">
              <a:spcBef>
                <a:spcPts val="0"/>
              </a:spcBef>
              <a:spcAft>
                <a:spcPts val="0"/>
              </a:spcAft>
              <a:buSzPts val="1800"/>
              <a:buChar char="●"/>
            </a:pPr>
            <a:r>
              <a:rPr lang="en"/>
              <a:t>Whales &amp; Delegates</a:t>
            </a:r>
            <a:endParaRPr/>
          </a:p>
          <a:p>
            <a:pPr indent="-317500" lvl="1" marL="914400" rtl="0" algn="l">
              <a:spcBef>
                <a:spcPts val="0"/>
              </a:spcBef>
              <a:spcAft>
                <a:spcPts val="0"/>
              </a:spcAft>
              <a:buSzPts val="1400"/>
              <a:buChar char="○"/>
            </a:pPr>
            <a:r>
              <a:rPr lang="en">
                <a:solidFill>
                  <a:schemeClr val="lt1"/>
                </a:solidFill>
              </a:rPr>
              <a:t>Giotto</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Decentralized Voices</a:t>
            </a:r>
            <a:endParaRPr>
              <a:solidFill>
                <a:schemeClr val="lt1"/>
              </a:solidFill>
            </a:endParaRPr>
          </a:p>
          <a:p>
            <a:pPr indent="-317500" lvl="1" marL="914400" rtl="0" algn="l">
              <a:spcBef>
                <a:spcPts val="0"/>
              </a:spcBef>
              <a:spcAft>
                <a:spcPts val="0"/>
              </a:spcAft>
              <a:buSzPts val="1400"/>
              <a:buChar char="○"/>
            </a:pPr>
            <a:r>
              <a:rPr lang="en"/>
              <a:t>Ivy</a:t>
            </a:r>
            <a:endParaRPr/>
          </a:p>
          <a:p>
            <a:pPr indent="-317500" lvl="1" marL="914400" rtl="0" algn="l">
              <a:spcBef>
                <a:spcPts val="0"/>
              </a:spcBef>
              <a:spcAft>
                <a:spcPts val="0"/>
              </a:spcAft>
              <a:buSzPts val="1400"/>
              <a:buChar char="○"/>
            </a:pPr>
            <a:r>
              <a:rPr lang="en"/>
              <a:t>ChaosDAO</a:t>
            </a:r>
            <a:endParaRPr/>
          </a:p>
          <a:p>
            <a:pPr indent="-317500" lvl="1" marL="914400" rtl="0" algn="l">
              <a:spcBef>
                <a:spcPts val="0"/>
              </a:spcBef>
              <a:spcAft>
                <a:spcPts val="0"/>
              </a:spcAft>
              <a:buSzPts val="1400"/>
              <a:buChar char="○"/>
            </a:pPr>
            <a:r>
              <a:rPr lang="en"/>
              <a:t>Kus</a:t>
            </a:r>
            <a:endParaRPr/>
          </a:p>
          <a:p>
            <a:pPr indent="-342900" lvl="0" marL="457200" rtl="0" algn="l">
              <a:spcBef>
                <a:spcPts val="0"/>
              </a:spcBef>
              <a:spcAft>
                <a:spcPts val="0"/>
              </a:spcAft>
              <a:buSzPts val="1800"/>
              <a:buChar char="●"/>
            </a:pPr>
            <a:r>
              <a:rPr lang="en"/>
              <a:t>Breaking: VCs</a:t>
            </a:r>
            <a:endParaRPr/>
          </a:p>
        </p:txBody>
      </p:sp>
      <p:sp>
        <p:nvSpPr>
          <p:cNvPr id="1614" name="Google Shape;1614;p243"/>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Structures</a:t>
            </a:r>
            <a:endParaRPr/>
          </a:p>
        </p:txBody>
      </p:sp>
      <p:pic>
        <p:nvPicPr>
          <p:cNvPr id="1615" name="Google Shape;1615;p243"/>
          <p:cNvPicPr preferRelativeResize="0"/>
          <p:nvPr/>
        </p:nvPicPr>
        <p:blipFill>
          <a:blip r:embed="rId3">
            <a:alphaModFix/>
          </a:blip>
          <a:stretch>
            <a:fillRect/>
          </a:stretch>
        </p:blipFill>
        <p:spPr>
          <a:xfrm>
            <a:off x="4910400" y="731076"/>
            <a:ext cx="2785775" cy="394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Tools</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45"/>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1626" name="Google Shape;1626;p245"/>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Polkassembly</a:t>
            </a:r>
            <a:endParaRPr/>
          </a:p>
          <a:p>
            <a:pPr indent="-342900" lvl="0" marL="457200" rtl="0" algn="l">
              <a:spcBef>
                <a:spcPts val="0"/>
              </a:spcBef>
              <a:spcAft>
                <a:spcPts val="0"/>
              </a:spcAft>
              <a:buSzPts val="1800"/>
              <a:buChar char="●"/>
            </a:pPr>
            <a:r>
              <a:rPr lang="en"/>
              <a:t>SubSquare</a:t>
            </a:r>
            <a:endParaRPr/>
          </a:p>
          <a:p>
            <a:pPr indent="-342900" lvl="0" marL="457200" rtl="0" algn="l">
              <a:spcBef>
                <a:spcPts val="0"/>
              </a:spcBef>
              <a:spcAft>
                <a:spcPts val="0"/>
              </a:spcAft>
              <a:buSzPts val="1800"/>
              <a:buChar char="●"/>
            </a:pPr>
            <a:r>
              <a:rPr lang="en"/>
              <a:t>DoTreasury</a:t>
            </a:r>
            <a:endParaRPr/>
          </a:p>
          <a:p>
            <a:pPr indent="-342900" lvl="0" marL="457200" rtl="0" algn="l">
              <a:spcBef>
                <a:spcPts val="0"/>
              </a:spcBef>
              <a:spcAft>
                <a:spcPts val="0"/>
              </a:spcAft>
              <a:buSzPts val="1800"/>
              <a:buChar char="●"/>
            </a:pPr>
            <a:r>
              <a:rPr lang="en"/>
              <a:t>ChaosDAO Discord Voting Bot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Discussion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Blockchain networks require governance </a:t>
            </a:r>
            <a:endParaRPr sz="2822"/>
          </a:p>
        </p:txBody>
      </p:sp>
      <p:sp>
        <p:nvSpPr>
          <p:cNvPr id="325" name="Google Shape;325;p58"/>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Unbounded"/>
              <a:buChar char="●"/>
            </a:pPr>
            <a:r>
              <a:rPr lang="en"/>
              <a:t>Governance is an universal feature of all blockchains, whether explicitly </a:t>
            </a:r>
            <a:r>
              <a:rPr lang="en"/>
              <a:t>designed</a:t>
            </a:r>
            <a:r>
              <a:rPr lang="en"/>
              <a:t> or not;</a:t>
            </a:r>
            <a:endParaRPr/>
          </a:p>
          <a:p>
            <a:pPr indent="-342900" lvl="0" marL="457200" rtl="0" algn="l">
              <a:spcBef>
                <a:spcPts val="1000"/>
              </a:spcBef>
              <a:spcAft>
                <a:spcPts val="0"/>
              </a:spcAft>
              <a:buSzPts val="1800"/>
              <a:buFont typeface="Unbounded"/>
              <a:buChar char="●"/>
            </a:pPr>
            <a:r>
              <a:rPr lang="en"/>
              <a:t>B</a:t>
            </a:r>
            <a:r>
              <a:rPr lang="en"/>
              <a:t>lockchain networks can be thought of as decentralised decision making systems;</a:t>
            </a:r>
            <a:endParaRPr/>
          </a:p>
          <a:p>
            <a:pPr indent="-342900" lvl="0" marL="457200" rtl="0" algn="l">
              <a:spcBef>
                <a:spcPts val="1200"/>
              </a:spcBef>
              <a:spcAft>
                <a:spcPts val="0"/>
              </a:spcAft>
              <a:buSzPts val="1800"/>
              <a:buFont typeface="Unbounded"/>
              <a:buChar char="●"/>
            </a:pPr>
            <a:r>
              <a:rPr lang="en"/>
              <a:t>Effective governance is crucial for aligning and coordinating diverse stakeholders in a blockchain ecosystem;</a:t>
            </a:r>
            <a:endParaRPr/>
          </a:p>
          <a:p>
            <a:pPr indent="-342900" lvl="0" marL="457200" rtl="0" algn="l">
              <a:spcBef>
                <a:spcPts val="1000"/>
              </a:spcBef>
              <a:spcAft>
                <a:spcPts val="0"/>
              </a:spcAft>
              <a:buSzPts val="1800"/>
              <a:buFont typeface="Unbounded"/>
              <a:buChar char="●"/>
            </a:pPr>
            <a:r>
              <a:rPr lang="en"/>
              <a:t>Without governance leadership, blockchain networks struggle to succeed.</a:t>
            </a:r>
            <a:endParaRPr i="1" sz="1100"/>
          </a:p>
          <a:p>
            <a:pPr indent="0" lvl="0" marL="0" rtl="0" algn="l">
              <a:spcBef>
                <a:spcPts val="1000"/>
              </a:spcBef>
              <a:spcAft>
                <a:spcPts val="1000"/>
              </a:spcAft>
              <a:buNone/>
            </a:pPr>
            <a:r>
              <a:t/>
            </a:r>
            <a:endParaRPr i="1" sz="11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47"/>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637" name="Google Shape;1637;p247"/>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OpenGOV pushed more responsibility to token holders</a:t>
            </a:r>
            <a:endParaRPr/>
          </a:p>
          <a:p>
            <a:pPr indent="-342900" lvl="0" marL="457200" rtl="0" algn="l">
              <a:spcBef>
                <a:spcPts val="0"/>
              </a:spcBef>
              <a:spcAft>
                <a:spcPts val="0"/>
              </a:spcAft>
              <a:buSzPts val="1800"/>
              <a:buChar char="●"/>
            </a:pPr>
            <a:r>
              <a:rPr lang="en"/>
              <a:t>Evolving practice</a:t>
            </a:r>
            <a:endParaRPr/>
          </a:p>
          <a:p>
            <a:pPr indent="-342900" lvl="0" marL="457200" rtl="0" algn="l">
              <a:spcBef>
                <a:spcPts val="0"/>
              </a:spcBef>
              <a:spcAft>
                <a:spcPts val="0"/>
              </a:spcAft>
              <a:buSzPts val="1800"/>
              <a:buChar char="●"/>
            </a:pPr>
            <a:r>
              <a:rPr lang="en"/>
              <a:t>Typical issues</a:t>
            </a:r>
            <a:endParaRPr/>
          </a:p>
          <a:p>
            <a:pPr indent="-317500" lvl="1" marL="914400" rtl="0" algn="l">
              <a:spcBef>
                <a:spcPts val="0"/>
              </a:spcBef>
              <a:spcAft>
                <a:spcPts val="0"/>
              </a:spcAft>
              <a:buSzPts val="1400"/>
              <a:buChar char="○"/>
            </a:pPr>
            <a:r>
              <a:rPr lang="en"/>
              <a:t>Low voter turnout</a:t>
            </a:r>
            <a:endParaRPr/>
          </a:p>
          <a:p>
            <a:pPr indent="-317500" lvl="1" marL="914400" rtl="0" algn="l">
              <a:spcBef>
                <a:spcPts val="0"/>
              </a:spcBef>
              <a:spcAft>
                <a:spcPts val="0"/>
              </a:spcAft>
              <a:buSzPts val="1400"/>
              <a:buChar char="○"/>
            </a:pPr>
            <a:r>
              <a:rPr lang="en"/>
              <a:t>Polarization</a:t>
            </a:r>
            <a:endParaRPr/>
          </a:p>
          <a:p>
            <a:pPr indent="-317500" lvl="1" marL="914400" rtl="0" algn="l">
              <a:spcBef>
                <a:spcPts val="0"/>
              </a:spcBef>
              <a:spcAft>
                <a:spcPts val="0"/>
              </a:spcAft>
              <a:buSzPts val="1400"/>
              <a:buChar char="○"/>
            </a:pPr>
            <a:r>
              <a:rPr lang="en"/>
              <a:t>Time, Motivation, Attrition</a:t>
            </a:r>
            <a:endParaRPr/>
          </a:p>
          <a:p>
            <a:pPr indent="-317500" lvl="1" marL="914400" rtl="0" algn="l">
              <a:spcBef>
                <a:spcPts val="0"/>
              </a:spcBef>
              <a:spcAft>
                <a:spcPts val="0"/>
              </a:spcAft>
              <a:buSzPts val="1400"/>
              <a:buChar char="○"/>
            </a:pPr>
            <a:r>
              <a:rPr lang="en"/>
              <a:t>Vote bribes</a:t>
            </a:r>
            <a:endParaRPr/>
          </a:p>
          <a:p>
            <a:pPr indent="-342900" lvl="0" marL="457200" rtl="0" algn="l">
              <a:spcBef>
                <a:spcPts val="0"/>
              </a:spcBef>
              <a:spcAft>
                <a:spcPts val="0"/>
              </a:spcAft>
              <a:buSzPts val="1800"/>
              <a:buChar char="●"/>
            </a:pPr>
            <a:r>
              <a:rPr lang="en"/>
              <a:t>Community Organizing</a:t>
            </a:r>
            <a:endParaRPr/>
          </a:p>
          <a:p>
            <a:pPr indent="-317500" lvl="1" marL="914400" rtl="0" algn="l">
              <a:spcBef>
                <a:spcPts val="0"/>
              </a:spcBef>
              <a:spcAft>
                <a:spcPts val="0"/>
              </a:spcAft>
              <a:buSzPts val="1400"/>
              <a:buChar char="○"/>
            </a:pPr>
            <a:r>
              <a:rPr lang="en"/>
              <a:t>Top-Down vs. Bottom-Up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48"/>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Future of OpenGov</a:t>
            </a:r>
            <a:endParaRPr/>
          </a:p>
        </p:txBody>
      </p:sp>
      <p:sp>
        <p:nvSpPr>
          <p:cNvPr id="1643" name="Google Shape;1643;p248"/>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Collectives</a:t>
            </a:r>
            <a:endParaRPr/>
          </a:p>
          <a:p>
            <a:pPr indent="-342900" lvl="0" marL="457200" rtl="0" algn="l">
              <a:spcBef>
                <a:spcPts val="0"/>
              </a:spcBef>
              <a:spcAft>
                <a:spcPts val="0"/>
              </a:spcAft>
              <a:buSzPts val="1800"/>
              <a:buChar char="●"/>
            </a:pPr>
            <a:r>
              <a:rPr lang="en"/>
              <a:t>Subtreasuries</a:t>
            </a:r>
            <a:endParaRPr/>
          </a:p>
          <a:p>
            <a:pPr indent="-342900" lvl="0" marL="457200" rtl="0" algn="l">
              <a:spcBef>
                <a:spcPts val="0"/>
              </a:spcBef>
              <a:spcAft>
                <a:spcPts val="0"/>
              </a:spcAft>
              <a:buSzPts val="1800"/>
              <a:buChar char="●"/>
            </a:pPr>
            <a:r>
              <a:rPr lang="en"/>
              <a:t>Legislative and Executive branch</a:t>
            </a:r>
            <a:endParaRPr/>
          </a:p>
          <a:p>
            <a:pPr indent="-342900" lvl="0" marL="457200" rtl="0" algn="l">
              <a:spcBef>
                <a:spcPts val="0"/>
              </a:spcBef>
              <a:spcAft>
                <a:spcPts val="0"/>
              </a:spcAft>
              <a:buSzPts val="1800"/>
              <a:buChar char="●"/>
            </a:pPr>
            <a:r>
              <a:rPr lang="en"/>
              <a:t>Public forums</a:t>
            </a:r>
            <a:endParaRPr/>
          </a:p>
          <a:p>
            <a:pPr indent="-342900" lvl="0" marL="457200" rtl="0" algn="l">
              <a:spcBef>
                <a:spcPts val="0"/>
              </a:spcBef>
              <a:spcAft>
                <a:spcPts val="0"/>
              </a:spcAft>
              <a:buSzPts val="1800"/>
              <a:buChar char="●"/>
            </a:pPr>
            <a:r>
              <a:rPr lang="en"/>
              <a:t>Coordination around initiatives</a:t>
            </a:r>
            <a:endParaRPr/>
          </a:p>
          <a:p>
            <a:pPr indent="-342900" lvl="0" marL="457200" rtl="0" algn="l">
              <a:spcBef>
                <a:spcPts val="0"/>
              </a:spcBef>
              <a:spcAft>
                <a:spcPts val="0"/>
              </a:spcAft>
              <a:buSzPts val="1800"/>
              <a:buChar char="●"/>
            </a:pPr>
            <a:r>
              <a:rPr lang="en"/>
              <a:t>Budget</a:t>
            </a:r>
            <a:endParaRPr/>
          </a:p>
          <a:p>
            <a:pPr indent="-342900" lvl="0" marL="457200" rtl="0" algn="l">
              <a:spcBef>
                <a:spcPts val="0"/>
              </a:spcBef>
              <a:spcAft>
                <a:spcPts val="0"/>
              </a:spcAft>
              <a:buSzPts val="1800"/>
              <a:buChar char="●"/>
            </a:pPr>
            <a:r>
              <a:rPr lang="en"/>
              <a:t>Decentralized Project</a:t>
            </a:r>
            <a:br>
              <a:rPr lang="en"/>
            </a:br>
            <a:r>
              <a:rPr lang="en"/>
              <a:t>Management</a:t>
            </a:r>
            <a:endParaRPr/>
          </a:p>
        </p:txBody>
      </p:sp>
      <p:pic>
        <p:nvPicPr>
          <p:cNvPr id="1644" name="Google Shape;1644;p248"/>
          <p:cNvPicPr preferRelativeResize="0"/>
          <p:nvPr/>
        </p:nvPicPr>
        <p:blipFill>
          <a:blip r:embed="rId3">
            <a:alphaModFix/>
          </a:blip>
          <a:stretch>
            <a:fillRect/>
          </a:stretch>
        </p:blipFill>
        <p:spPr>
          <a:xfrm>
            <a:off x="5585900" y="1402675"/>
            <a:ext cx="3162300" cy="30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249"/>
          <p:cNvPicPr preferRelativeResize="0"/>
          <p:nvPr/>
        </p:nvPicPr>
        <p:blipFill>
          <a:blip r:embed="rId3">
            <a:alphaModFix/>
          </a:blip>
          <a:stretch>
            <a:fillRect/>
          </a:stretch>
        </p:blipFill>
        <p:spPr>
          <a:xfrm>
            <a:off x="338200" y="2502800"/>
            <a:ext cx="4372324" cy="1608625"/>
          </a:xfrm>
          <a:prstGeom prst="rect">
            <a:avLst/>
          </a:prstGeom>
          <a:noFill/>
          <a:ln>
            <a:noFill/>
          </a:ln>
        </p:spPr>
      </p:pic>
      <p:sp>
        <p:nvSpPr>
          <p:cNvPr id="1650" name="Google Shape;1650;p249"/>
          <p:cNvSpPr/>
          <p:nvPr/>
        </p:nvSpPr>
        <p:spPr>
          <a:xfrm>
            <a:off x="407487" y="1620350"/>
            <a:ext cx="3752700" cy="3810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2400">
                <a:solidFill>
                  <a:schemeClr val="lt1"/>
                </a:solidFill>
                <a:latin typeface="Unbounded"/>
                <a:ea typeface="Unbounded"/>
                <a:cs typeface="Unbounded"/>
                <a:sym typeface="Unbounded"/>
              </a:rPr>
              <a:t>Follow for luck!</a:t>
            </a:r>
            <a:endParaRPr i="0" sz="2400" u="none" cap="none" strike="noStrike">
              <a:solidFill>
                <a:schemeClr val="lt1"/>
              </a:solidFill>
              <a:latin typeface="Unbounded"/>
              <a:ea typeface="Unbounded"/>
              <a:cs typeface="Unbounded"/>
              <a:sym typeface="Unbounded"/>
            </a:endParaRPr>
          </a:p>
        </p:txBody>
      </p:sp>
      <p:pic>
        <p:nvPicPr>
          <p:cNvPr id="1651" name="Google Shape;1651;p249"/>
          <p:cNvPicPr preferRelativeResize="0"/>
          <p:nvPr/>
        </p:nvPicPr>
        <p:blipFill>
          <a:blip r:embed="rId4">
            <a:alphaModFix/>
          </a:blip>
          <a:stretch>
            <a:fillRect/>
          </a:stretch>
        </p:blipFill>
        <p:spPr>
          <a:xfrm>
            <a:off x="4917299" y="752500"/>
            <a:ext cx="4128675" cy="335892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6" name="Shape 1656"/>
        <p:cNvGrpSpPr/>
        <p:nvPr/>
      </p:nvGrpSpPr>
      <p:grpSpPr>
        <a:xfrm>
          <a:off x="0" y="0"/>
          <a:ext cx="0" cy="0"/>
          <a:chOff x="0" y="0"/>
          <a:chExt cx="0" cy="0"/>
        </a:xfrm>
      </p:grpSpPr>
      <p:pic>
        <p:nvPicPr>
          <p:cNvPr descr="preencoded.png" id="1657" name="Google Shape;1657;p2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658" name="Google Shape;1658;p250"/>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descr="preencoded.png" id="1659" name="Google Shape;1659;p250"/>
          <p:cNvPicPr preferRelativeResize="0"/>
          <p:nvPr/>
        </p:nvPicPr>
        <p:blipFill rotWithShape="1">
          <a:blip r:embed="rId5">
            <a:alphaModFix/>
          </a:blip>
          <a:srcRect b="0" l="0" r="0" t="0"/>
          <a:stretch/>
        </p:blipFill>
        <p:spPr>
          <a:xfrm>
            <a:off x="4648200" y="195263"/>
            <a:ext cx="4495547" cy="4537993"/>
          </a:xfrm>
          <a:prstGeom prst="rect">
            <a:avLst/>
          </a:prstGeom>
          <a:noFill/>
          <a:ln>
            <a:noFill/>
          </a:ln>
        </p:spPr>
      </p:pic>
      <p:pic>
        <p:nvPicPr>
          <p:cNvPr descr="preencoded.png" id="1660" name="Google Shape;1660;p250"/>
          <p:cNvPicPr preferRelativeResize="0"/>
          <p:nvPr/>
        </p:nvPicPr>
        <p:blipFill rotWithShape="1">
          <a:blip r:embed="rId6">
            <a:alphaModFix/>
          </a:blip>
          <a:srcRect b="0" l="0" r="0" t="0"/>
          <a:stretch/>
        </p:blipFill>
        <p:spPr>
          <a:xfrm>
            <a:off x="366713" y="285750"/>
            <a:ext cx="1924050" cy="525237"/>
          </a:xfrm>
          <a:prstGeom prst="rect">
            <a:avLst/>
          </a:prstGeom>
          <a:noFill/>
          <a:ln>
            <a:noFill/>
          </a:ln>
        </p:spPr>
      </p:pic>
      <p:pic>
        <p:nvPicPr>
          <p:cNvPr descr="preencoded.png" id="1661" name="Google Shape;1661;p250"/>
          <p:cNvPicPr preferRelativeResize="0"/>
          <p:nvPr/>
        </p:nvPicPr>
        <p:blipFill rotWithShape="1">
          <a:blip r:embed="rId7">
            <a:alphaModFix/>
          </a:blip>
          <a:srcRect b="0" l="0" r="0" t="0"/>
          <a:stretch/>
        </p:blipFill>
        <p:spPr>
          <a:xfrm>
            <a:off x="8290023" y="193772"/>
            <a:ext cx="853978" cy="858229"/>
          </a:xfrm>
          <a:prstGeom prst="rect">
            <a:avLst/>
          </a:prstGeom>
          <a:noFill/>
          <a:ln>
            <a:noFill/>
          </a:ln>
        </p:spPr>
      </p:pic>
      <p:pic>
        <p:nvPicPr>
          <p:cNvPr descr="preencoded.png" id="1662" name="Google Shape;1662;p250"/>
          <p:cNvPicPr preferRelativeResize="0"/>
          <p:nvPr/>
        </p:nvPicPr>
        <p:blipFill rotWithShape="1">
          <a:blip r:embed="rId8">
            <a:alphaModFix/>
          </a:blip>
          <a:srcRect b="0" l="0" r="0" t="0"/>
          <a:stretch/>
        </p:blipFill>
        <p:spPr>
          <a:xfrm>
            <a:off x="4572000" y="4310063"/>
            <a:ext cx="851754" cy="833438"/>
          </a:xfrm>
          <a:prstGeom prst="rect">
            <a:avLst/>
          </a:prstGeom>
          <a:noFill/>
          <a:ln>
            <a:noFill/>
          </a:ln>
        </p:spPr>
      </p:pic>
      <p:sp>
        <p:nvSpPr>
          <p:cNvPr id="1663" name="Google Shape;1663;p250"/>
          <p:cNvSpPr/>
          <p:nvPr/>
        </p:nvSpPr>
        <p:spPr>
          <a:xfrm>
            <a:off x="738188" y="1833563"/>
            <a:ext cx="5814900" cy="147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600">
                <a:solidFill>
                  <a:srgbClr val="FFFFFF"/>
                </a:solidFill>
                <a:latin typeface="Unbounded"/>
                <a:ea typeface="Unbounded"/>
                <a:cs typeface="Unbounded"/>
                <a:sym typeface="Unbounded"/>
              </a:rPr>
              <a:t>Thank you!</a:t>
            </a:r>
            <a:endParaRPr b="1" sz="3800">
              <a:solidFill>
                <a:srgbClr val="FFFFFF"/>
              </a:solidFill>
              <a:latin typeface="Unbounded"/>
              <a:ea typeface="Unbounded"/>
              <a:cs typeface="Unbounded"/>
              <a:sym typeface="Unbounded"/>
            </a:endParaRPr>
          </a:p>
        </p:txBody>
      </p:sp>
      <p:sp>
        <p:nvSpPr>
          <p:cNvPr id="1664" name="Google Shape;1664;p250"/>
          <p:cNvSpPr/>
          <p:nvPr/>
        </p:nvSpPr>
        <p:spPr>
          <a:xfrm>
            <a:off x="361950" y="519113"/>
            <a:ext cx="1933500" cy="444300"/>
          </a:xfrm>
          <a:prstGeom prst="rect">
            <a:avLst/>
          </a:prstGeom>
          <a:noFill/>
          <a:ln>
            <a:noFill/>
          </a:ln>
        </p:spPr>
        <p:txBody>
          <a:bodyPr anchorCtr="0" anchor="ctr" bIns="0" lIns="0" spcFirstLastPara="1" rIns="0" wrap="square" tIns="0">
            <a:noAutofit/>
          </a:bodyPr>
          <a:lstStyle/>
          <a:p>
            <a:pPr indent="0" lvl="0" marL="0" marR="0" rtl="0" algn="ctr">
              <a:lnSpc>
                <a:spcPct val="118271"/>
              </a:lnSpc>
              <a:spcBef>
                <a:spcPts val="0"/>
              </a:spcBef>
              <a:spcAft>
                <a:spcPts val="0"/>
              </a:spcAft>
              <a:buClr>
                <a:srgbClr val="FFFFFF"/>
              </a:buClr>
              <a:buSzPts val="1600"/>
              <a:buFont typeface="Unbounded"/>
              <a:buNone/>
            </a:pPr>
            <a:r>
              <a:rPr b="1" i="0" lang="en" sz="1600" u="none" cap="none" strike="noStrike">
                <a:solidFill>
                  <a:srgbClr val="FFFFFF"/>
                </a:solidFill>
                <a:latin typeface="Unbounded"/>
                <a:ea typeface="Unbounded"/>
                <a:cs typeface="Unbounded"/>
                <a:sym typeface="Unbounded"/>
              </a:rPr>
              <a:t>PolkadotDevs:</a:t>
            </a:r>
            <a:br>
              <a:rPr b="1" i="0" lang="en" sz="1600" u="none" cap="none" strike="noStrike">
                <a:solidFill>
                  <a:srgbClr val="FFFFFF"/>
                </a:solidFill>
                <a:latin typeface="Unbounded"/>
                <a:ea typeface="Unbounded"/>
                <a:cs typeface="Unbounded"/>
                <a:sym typeface="Unbounded"/>
              </a:rPr>
            </a:br>
            <a:r>
              <a:rPr b="1" i="0" lang="en" sz="1600" u="none" cap="none" strike="noStrike">
                <a:solidFill>
                  <a:srgbClr val="FFFFFF"/>
                </a:solidFill>
                <a:latin typeface="Unbounded"/>
                <a:ea typeface="Unbounded"/>
                <a:cs typeface="Unbounded"/>
                <a:sym typeface="Unbounded"/>
              </a:rPr>
              <a:t>MeetUps</a:t>
            </a:r>
            <a:endParaRPr b="0" i="0" sz="1600" u="none" cap="none" strike="noStrike">
              <a:solidFill>
                <a:srgbClr val="000000"/>
              </a:solidFill>
              <a:latin typeface="Calibri"/>
              <a:ea typeface="Calibri"/>
              <a:cs typeface="Calibri"/>
              <a:sym typeface="Calibri"/>
            </a:endParaRPr>
          </a:p>
        </p:txBody>
      </p:sp>
      <p:pic>
        <p:nvPicPr>
          <p:cNvPr id="1665" name="Google Shape;1665;p250"/>
          <p:cNvPicPr preferRelativeResize="0"/>
          <p:nvPr/>
        </p:nvPicPr>
        <p:blipFill rotWithShape="1">
          <a:blip r:embed="rId9">
            <a:alphaModFix/>
          </a:blip>
          <a:srcRect b="0" l="0" r="75049" t="0"/>
          <a:stretch/>
        </p:blipFill>
        <p:spPr>
          <a:xfrm>
            <a:off x="747713" y="3309875"/>
            <a:ext cx="1200824" cy="132307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51"/>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solidFill>
                  <a:schemeClr val="lt1"/>
                </a:solidFill>
              </a:rPr>
              <a:t>Take Home </a:t>
            </a:r>
            <a:endParaRPr sz="4200">
              <a:solidFill>
                <a:schemeClr val="lt1"/>
              </a:solidFill>
            </a:endParaRPr>
          </a:p>
          <a:p>
            <a:pPr indent="0" lvl="0" marL="0" rtl="0" algn="ctr">
              <a:spcBef>
                <a:spcPts val="0"/>
              </a:spcBef>
              <a:spcAft>
                <a:spcPts val="0"/>
              </a:spcAft>
              <a:buNone/>
            </a:pPr>
            <a:r>
              <a:rPr lang="en" sz="4200">
                <a:solidFill>
                  <a:schemeClr val="lt1"/>
                </a:solidFill>
              </a:rPr>
              <a:t>Assignment </a:t>
            </a:r>
            <a:endParaRPr sz="4200">
              <a:solidFill>
                <a:schemeClr val="lt1"/>
              </a:solidFill>
            </a:endParaRPr>
          </a:p>
        </p:txBody>
      </p:sp>
      <p:sp>
        <p:nvSpPr>
          <p:cNvPr id="1671" name="Google Shape;1671;p251"/>
          <p:cNvSpPr txBox="1"/>
          <p:nvPr>
            <p:ph idx="1" type="subTitle"/>
          </p:nvPr>
        </p:nvSpPr>
        <p:spPr>
          <a:xfrm>
            <a:off x="311700" y="3355225"/>
            <a:ext cx="8520600" cy="109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500">
                <a:latin typeface="Unbounded SemiBold"/>
                <a:ea typeface="Unbounded SemiBold"/>
                <a:cs typeface="Unbounded SemiBold"/>
                <a:sym typeface="Unbounded SemiBold"/>
              </a:rPr>
              <a:t>3</a:t>
            </a:r>
            <a:r>
              <a:rPr lang="en" sz="2500">
                <a:latin typeface="Unbounded SemiBold"/>
                <a:ea typeface="Unbounded SemiBold"/>
                <a:cs typeface="Unbounded SemiBold"/>
                <a:sym typeface="Unbounded SemiBold"/>
              </a:rPr>
              <a:t>0</a:t>
            </a:r>
            <a:r>
              <a:rPr lang="en" sz="2500">
                <a:latin typeface="Unbounded SemiBold"/>
                <a:ea typeface="Unbounded SemiBold"/>
                <a:cs typeface="Unbounded SemiBold"/>
                <a:sym typeface="Unbounded SemiBold"/>
              </a:rPr>
              <a:t>.05. </a:t>
            </a:r>
            <a:endParaRPr sz="2500">
              <a:latin typeface="Unbounded SemiBold"/>
              <a:ea typeface="Unbounded SemiBold"/>
              <a:cs typeface="Unbounded SemiBold"/>
              <a:sym typeface="Unbounded SemiBold"/>
            </a:endParaRPr>
          </a:p>
          <a:p>
            <a:pPr indent="0" lvl="0" marL="0" rtl="0" algn="ctr">
              <a:spcBef>
                <a:spcPts val="1000"/>
              </a:spcBef>
              <a:spcAft>
                <a:spcPts val="0"/>
              </a:spcAft>
              <a:buNone/>
            </a:pPr>
            <a:r>
              <a:rPr lang="en" sz="1779">
                <a:latin typeface="Unbounded Medium"/>
                <a:ea typeface="Unbounded Medium"/>
                <a:cs typeface="Unbounded Medium"/>
                <a:sym typeface="Unbounded Medium"/>
              </a:rPr>
              <a:t>For All Students</a:t>
            </a:r>
            <a:endParaRPr/>
          </a:p>
        </p:txBody>
      </p:sp>
      <p:pic>
        <p:nvPicPr>
          <p:cNvPr id="1672" name="Google Shape;1672;p251"/>
          <p:cNvPicPr preferRelativeResize="0"/>
          <p:nvPr/>
        </p:nvPicPr>
        <p:blipFill>
          <a:blip r:embed="rId3">
            <a:alphaModFix/>
          </a:blip>
          <a:stretch>
            <a:fillRect/>
          </a:stretch>
        </p:blipFill>
        <p:spPr>
          <a:xfrm>
            <a:off x="391350" y="602000"/>
            <a:ext cx="1963476" cy="43632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5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Case study a</a:t>
            </a:r>
            <a:r>
              <a:rPr lang="en" sz="2822"/>
              <a:t>ssignment on trade-offs </a:t>
            </a:r>
            <a:r>
              <a:rPr lang="en" sz="2822"/>
              <a:t> </a:t>
            </a:r>
            <a:endParaRPr sz="2822"/>
          </a:p>
        </p:txBody>
      </p:sp>
      <p:sp>
        <p:nvSpPr>
          <p:cNvPr id="1678" name="Google Shape;1678;p252"/>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lt1"/>
              </a:buClr>
              <a:buSzPts val="1700"/>
              <a:buFont typeface="Unbounded Light"/>
              <a:buChar char="●"/>
            </a:pPr>
            <a:r>
              <a:rPr b="1" lang="en"/>
              <a:t>C</a:t>
            </a:r>
            <a:r>
              <a:rPr b="1" lang="en"/>
              <a:t>ase study: </a:t>
            </a:r>
            <a:r>
              <a:rPr lang="en"/>
              <a:t>Reflect on your experience with blockchain projects. </a:t>
            </a:r>
            <a:r>
              <a:rPr lang="en"/>
              <a:t>Have you encountered a governance trade-off similar to those discussed?</a:t>
            </a:r>
            <a:r>
              <a:rPr lang="en"/>
              <a:t> </a:t>
            </a:r>
            <a:endParaRPr/>
          </a:p>
          <a:p>
            <a:pPr indent="-336550" lvl="0" marL="457200" rtl="0" algn="l">
              <a:lnSpc>
                <a:spcPct val="100000"/>
              </a:lnSpc>
              <a:spcBef>
                <a:spcPts val="1000"/>
              </a:spcBef>
              <a:spcAft>
                <a:spcPts val="0"/>
              </a:spcAft>
              <a:buClr>
                <a:schemeClr val="lt1"/>
              </a:buClr>
              <a:buSzPts val="1700"/>
              <a:buFont typeface="Unbounded Light"/>
              <a:buChar char="●"/>
            </a:pPr>
            <a:r>
              <a:rPr b="1" lang="en"/>
              <a:t>Analysis</a:t>
            </a:r>
            <a:r>
              <a:rPr b="1" lang="en"/>
              <a:t>:</a:t>
            </a:r>
            <a:r>
              <a:rPr lang="en"/>
              <a:t> </a:t>
            </a:r>
            <a:r>
              <a:rPr lang="en"/>
              <a:t>How was this trade-off resolved? What are potential benefits and pitfalls of the adopted solution? Describe and evaluate the approach taken. </a:t>
            </a:r>
            <a:endParaRPr/>
          </a:p>
          <a:p>
            <a:pPr indent="-336550" lvl="0" marL="457200" rtl="0" algn="l">
              <a:lnSpc>
                <a:spcPct val="100000"/>
              </a:lnSpc>
              <a:spcBef>
                <a:spcPts val="1000"/>
              </a:spcBef>
              <a:spcAft>
                <a:spcPts val="0"/>
              </a:spcAft>
              <a:buClr>
                <a:schemeClr val="lt1"/>
              </a:buClr>
              <a:buSzPts val="1700"/>
              <a:buFont typeface="Unbounded Light"/>
              <a:buChar char="●"/>
            </a:pPr>
            <a:r>
              <a:rPr b="1" lang="en"/>
              <a:t>Presentation:</a:t>
            </a:r>
            <a:r>
              <a:rPr lang="en"/>
              <a:t> Prepare to deliver a five-minute presentation on your case study tomorrow morning.</a:t>
            </a:r>
            <a:endParaRPr/>
          </a:p>
          <a:p>
            <a:pPr indent="0" lvl="0" marL="0" rtl="0" algn="l">
              <a:lnSpc>
                <a:spcPct val="100000"/>
              </a:lnSpc>
              <a:spcBef>
                <a:spcPts val="1000"/>
              </a:spcBef>
              <a:spcAft>
                <a:spcPts val="100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2" name="Shape 1682"/>
        <p:cNvGrpSpPr/>
        <p:nvPr/>
      </p:nvGrpSpPr>
      <p:grpSpPr>
        <a:xfrm>
          <a:off x="0" y="0"/>
          <a:ext cx="0" cy="0"/>
          <a:chOff x="0" y="0"/>
          <a:chExt cx="0" cy="0"/>
        </a:xfrm>
      </p:grpSpPr>
      <p:sp>
        <p:nvSpPr>
          <p:cNvPr id="1683" name="Google Shape;1683;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4" name="Google Shape;1684;p2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3220">
                <a:solidFill>
                  <a:schemeClr val="lt1"/>
                </a:solidFill>
                <a:latin typeface="Unbounded Medium"/>
                <a:ea typeface="Unbounded Medium"/>
                <a:cs typeface="Unbounded Medium"/>
                <a:sym typeface="Unbounded Medium"/>
              </a:rPr>
              <a:t>Day 2: </a:t>
            </a:r>
            <a:endParaRPr sz="3220">
              <a:solidFill>
                <a:schemeClr val="lt1"/>
              </a:solidFill>
              <a:latin typeface="Unbounded Medium"/>
              <a:ea typeface="Unbounded Medium"/>
              <a:cs typeface="Unbounded Medium"/>
              <a:sym typeface="Unbounded Medium"/>
            </a:endParaRPr>
          </a:p>
          <a:p>
            <a:pPr indent="0" lvl="0" marL="0" rtl="0" algn="l">
              <a:lnSpc>
                <a:spcPct val="100000"/>
              </a:lnSpc>
              <a:spcBef>
                <a:spcPts val="0"/>
              </a:spcBef>
              <a:spcAft>
                <a:spcPts val="0"/>
              </a:spcAft>
              <a:buClr>
                <a:schemeClr val="dk1"/>
              </a:buClr>
              <a:buSzPts val="990"/>
              <a:buFont typeface="Arial"/>
              <a:buNone/>
            </a:pPr>
            <a:r>
              <a:rPr lang="en" sz="3220">
                <a:solidFill>
                  <a:schemeClr val="lt1"/>
                </a:solidFill>
                <a:latin typeface="Unbounded Medium"/>
                <a:ea typeface="Unbounded Medium"/>
                <a:cs typeface="Unbounded Medium"/>
                <a:sym typeface="Unbounded Medium"/>
              </a:rPr>
              <a:t>Challenge </a:t>
            </a:r>
            <a:endParaRPr sz="3220">
              <a:solidFill>
                <a:schemeClr val="lt1"/>
              </a:solidFill>
              <a:latin typeface="Unbounded Medium"/>
              <a:ea typeface="Unbounded Medium"/>
              <a:cs typeface="Unbounded Medium"/>
              <a:sym typeface="Unbounded Medium"/>
            </a:endParaRPr>
          </a:p>
          <a:p>
            <a:pPr indent="0" lvl="0" marL="0" rtl="0" algn="l">
              <a:spcBef>
                <a:spcPts val="0"/>
              </a:spcBef>
              <a:spcAft>
                <a:spcPts val="1200"/>
              </a:spcAft>
              <a:buNone/>
            </a:pPr>
            <a:r>
              <a:t/>
            </a:r>
            <a:endParaRPr/>
          </a:p>
        </p:txBody>
      </p:sp>
      <p:pic>
        <p:nvPicPr>
          <p:cNvPr id="1685" name="Google Shape;1685;p253"/>
          <p:cNvPicPr preferRelativeResize="0"/>
          <p:nvPr/>
        </p:nvPicPr>
        <p:blipFill>
          <a:blip r:embed="rId3">
            <a:alphaModFix amt="40000"/>
          </a:blip>
          <a:stretch>
            <a:fillRect/>
          </a:stretch>
        </p:blipFill>
        <p:spPr>
          <a:xfrm>
            <a:off x="6527650" y="176047"/>
            <a:ext cx="2395700" cy="23957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9" name="Shape 1689"/>
        <p:cNvGrpSpPr/>
        <p:nvPr/>
      </p:nvGrpSpPr>
      <p:grpSpPr>
        <a:xfrm>
          <a:off x="0" y="0"/>
          <a:ext cx="0" cy="0"/>
          <a:chOff x="0" y="0"/>
          <a:chExt cx="0" cy="0"/>
        </a:xfrm>
      </p:grpSpPr>
      <p:pic>
        <p:nvPicPr>
          <p:cNvPr id="1690" name="Google Shape;1690;p254"/>
          <p:cNvPicPr preferRelativeResize="0"/>
          <p:nvPr/>
        </p:nvPicPr>
        <p:blipFill>
          <a:blip r:embed="rId3">
            <a:alphaModFix amt="40000"/>
          </a:blip>
          <a:stretch>
            <a:fillRect/>
          </a:stretch>
        </p:blipFill>
        <p:spPr>
          <a:xfrm>
            <a:off x="0" y="891866"/>
            <a:ext cx="3359750" cy="3359775"/>
          </a:xfrm>
          <a:prstGeom prst="rect">
            <a:avLst/>
          </a:prstGeom>
          <a:noFill/>
          <a:ln>
            <a:noFill/>
          </a:ln>
        </p:spPr>
      </p:pic>
      <p:sp>
        <p:nvSpPr>
          <p:cNvPr id="1691" name="Google Shape;1691;p254"/>
          <p:cNvSpPr txBox="1"/>
          <p:nvPr>
            <p:ph type="title"/>
          </p:nvPr>
        </p:nvSpPr>
        <p:spPr>
          <a:xfrm>
            <a:off x="942600" y="2208075"/>
            <a:ext cx="85206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Unbounded Medium"/>
                <a:ea typeface="Unbounded Medium"/>
                <a:cs typeface="Unbounded Medium"/>
                <a:sym typeface="Unbounded Medium"/>
              </a:rPr>
              <a:t>Governance Design Canvas </a:t>
            </a:r>
            <a:endParaRPr sz="3220">
              <a:solidFill>
                <a:schemeClr val="lt1"/>
              </a:solidFill>
              <a:latin typeface="Unbounded Medium"/>
              <a:ea typeface="Unbounded Medium"/>
              <a:cs typeface="Unbounded Medium"/>
              <a:sym typeface="Unbounded Medium"/>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5" name="Shape 1695"/>
        <p:cNvGrpSpPr/>
        <p:nvPr/>
      </p:nvGrpSpPr>
      <p:grpSpPr>
        <a:xfrm>
          <a:off x="0" y="0"/>
          <a:ext cx="0" cy="0"/>
          <a:chOff x="0" y="0"/>
          <a:chExt cx="0" cy="0"/>
        </a:xfrm>
      </p:grpSpPr>
      <p:sp>
        <p:nvSpPr>
          <p:cNvPr id="1696" name="Google Shape;1696;p255"/>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Title</a:t>
            </a:r>
            <a:endParaRPr sz="3020">
              <a:solidFill>
                <a:schemeClr val="lt1"/>
              </a:solidFill>
              <a:latin typeface="Unbounded Medium"/>
              <a:ea typeface="Unbounded Medium"/>
              <a:cs typeface="Unbounded Medium"/>
              <a:sym typeface="Unbounded Medium"/>
            </a:endParaRPr>
          </a:p>
        </p:txBody>
      </p:sp>
      <p:sp>
        <p:nvSpPr>
          <p:cNvPr id="1697" name="Google Shape;1697;p255"/>
          <p:cNvSpPr txBox="1"/>
          <p:nvPr>
            <p:ph idx="1" type="body"/>
          </p:nvPr>
        </p:nvSpPr>
        <p:spPr>
          <a:xfrm>
            <a:off x="493125" y="1152475"/>
            <a:ext cx="7126800" cy="3416400"/>
          </a:xfrm>
          <a:prstGeom prst="rect">
            <a:avLst/>
          </a:prstGeom>
        </p:spPr>
        <p:txBody>
          <a:bodyPr anchorCtr="0" anchor="t" bIns="91425" lIns="91425" spcFirstLastPara="1" rIns="91425" wrap="square" tIns="91425">
            <a:normAutofit fontScale="62500" lnSpcReduction="20000"/>
          </a:bodyPr>
          <a:lstStyle/>
          <a:p>
            <a:pPr indent="-307975" lvl="0" marL="457200" rtl="0" algn="l">
              <a:spcBef>
                <a:spcPts val="0"/>
              </a:spcBef>
              <a:spcAft>
                <a:spcPts val="0"/>
              </a:spcAft>
              <a:buClr>
                <a:schemeClr val="lt1"/>
              </a:buClr>
              <a:buSzPct val="111111"/>
              <a:buFont typeface="Unbounded Light"/>
              <a:buChar char="●"/>
            </a:pPr>
            <a:r>
              <a:rPr lang="en">
                <a:solidFill>
                  <a:schemeClr val="lt1"/>
                </a:solidFill>
                <a:latin typeface="Unbounded Light"/>
                <a:ea typeface="Unbounded Light"/>
                <a:cs typeface="Unbounded Light"/>
                <a:sym typeface="Unbounded Light"/>
              </a:rPr>
              <a:t>Present cookbook according to lifecycle steps. Say they are two different approaches towards gov design (product approach, recipe approach). Its important to use various approaches and also integrate them with each other because this is a complex topic </a:t>
            </a:r>
            <a:endParaRPr>
              <a:solidFill>
                <a:schemeClr val="lt1"/>
              </a:solidFill>
              <a:latin typeface="Unbounded Light"/>
              <a:ea typeface="Unbounded Light"/>
              <a:cs typeface="Unbounded Light"/>
              <a:sym typeface="Unbounded Light"/>
            </a:endParaRPr>
          </a:p>
          <a:p>
            <a:pPr indent="-307975" lvl="0" marL="457200" rtl="0" algn="l">
              <a:spcBef>
                <a:spcPts val="1000"/>
              </a:spcBef>
              <a:spcAft>
                <a:spcPts val="0"/>
              </a:spcAft>
              <a:buClr>
                <a:schemeClr val="lt1"/>
              </a:buClr>
              <a:buSzPct val="111111"/>
              <a:buFont typeface="Unbounded Light"/>
              <a:buChar char="●"/>
            </a:pPr>
            <a:r>
              <a:rPr lang="en">
                <a:solidFill>
                  <a:schemeClr val="lt1"/>
                </a:solidFill>
                <a:latin typeface="Unbounded Light"/>
                <a:ea typeface="Unbounded Light"/>
                <a:cs typeface="Unbounded Light"/>
                <a:sym typeface="Unbounded Light"/>
              </a:rPr>
              <a:t>Define stage</a:t>
            </a:r>
            <a:endParaRPr>
              <a:solidFill>
                <a:schemeClr val="lt1"/>
              </a:solidFill>
              <a:latin typeface="Unbounded Light"/>
              <a:ea typeface="Unbounded Light"/>
              <a:cs typeface="Unbounded Light"/>
              <a:sym typeface="Unbounded Light"/>
            </a:endParaRPr>
          </a:p>
          <a:p>
            <a:pPr indent="-307975" lvl="1" marL="914400" rtl="0" algn="l">
              <a:spcBef>
                <a:spcPts val="1000"/>
              </a:spcBef>
              <a:spcAft>
                <a:spcPts val="0"/>
              </a:spcAft>
              <a:buClr>
                <a:schemeClr val="lt1"/>
              </a:buClr>
              <a:buSzPct val="142857"/>
              <a:buFont typeface="Unbounded Light"/>
              <a:buChar char="○"/>
            </a:pPr>
            <a:r>
              <a:rPr lang="en">
                <a:solidFill>
                  <a:schemeClr val="lt1"/>
                </a:solidFill>
                <a:latin typeface="Unbounded Light"/>
                <a:ea typeface="Unbounded Light"/>
                <a:cs typeface="Unbounded Light"/>
                <a:sym typeface="Unbounded Light"/>
              </a:rPr>
              <a:t>Pick your flavor </a:t>
            </a:r>
            <a:endParaRPr>
              <a:solidFill>
                <a:schemeClr val="lt1"/>
              </a:solidFill>
              <a:latin typeface="Unbounded Light"/>
              <a:ea typeface="Unbounded Light"/>
              <a:cs typeface="Unbounded Light"/>
              <a:sym typeface="Unbounded Light"/>
            </a:endParaRPr>
          </a:p>
          <a:p>
            <a:pPr indent="-307975" lvl="0" marL="457200" rtl="0" algn="l">
              <a:spcBef>
                <a:spcPts val="1000"/>
              </a:spcBef>
              <a:spcAft>
                <a:spcPts val="0"/>
              </a:spcAft>
              <a:buClr>
                <a:schemeClr val="lt1"/>
              </a:buClr>
              <a:buSzPct val="111111"/>
              <a:buFont typeface="Unbounded Light"/>
              <a:buChar char="●"/>
            </a:pPr>
            <a:r>
              <a:rPr lang="en">
                <a:solidFill>
                  <a:schemeClr val="lt1"/>
                </a:solidFill>
                <a:latin typeface="Unbounded Light"/>
                <a:ea typeface="Unbounded Light"/>
                <a:cs typeface="Unbounded Light"/>
                <a:sym typeface="Unbounded Light"/>
              </a:rPr>
              <a:t> Design stage </a:t>
            </a:r>
            <a:endParaRPr>
              <a:solidFill>
                <a:schemeClr val="lt1"/>
              </a:solidFill>
              <a:latin typeface="Unbounded Light"/>
              <a:ea typeface="Unbounded Light"/>
              <a:cs typeface="Unbounded Light"/>
              <a:sym typeface="Unbounded Light"/>
            </a:endParaRPr>
          </a:p>
          <a:p>
            <a:pPr indent="-284162" lvl="1" marL="914400" rtl="0" algn="l">
              <a:spcBef>
                <a:spcPts val="1000"/>
              </a:spcBef>
              <a:spcAft>
                <a:spcPts val="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Pick your ingredients </a:t>
            </a:r>
            <a:endParaRPr>
              <a:solidFill>
                <a:schemeClr val="lt1"/>
              </a:solidFill>
              <a:latin typeface="Unbounded Light"/>
              <a:ea typeface="Unbounded Light"/>
              <a:cs typeface="Unbounded Light"/>
              <a:sym typeface="Unbounded Light"/>
            </a:endParaRPr>
          </a:p>
          <a:p>
            <a:pPr indent="-284162" lvl="1" marL="914400" rtl="0" algn="l">
              <a:spcBef>
                <a:spcPts val="1000"/>
              </a:spcBef>
              <a:spcAft>
                <a:spcPts val="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Keep strong flavors in check (design for resilience &amp; robustness)</a:t>
            </a:r>
            <a:endParaRPr>
              <a:solidFill>
                <a:schemeClr val="lt1"/>
              </a:solidFill>
              <a:latin typeface="Unbounded Light"/>
              <a:ea typeface="Unbounded Light"/>
              <a:cs typeface="Unbounded Light"/>
              <a:sym typeface="Unbounded Light"/>
            </a:endParaRPr>
          </a:p>
          <a:p>
            <a:pPr indent="-284162" lvl="1" marL="914400" rtl="0" algn="l">
              <a:spcBef>
                <a:spcPts val="1000"/>
              </a:spcBef>
              <a:spcAft>
                <a:spcPts val="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Choose a side dish (legal entities/ embeddedness)</a:t>
            </a:r>
            <a:endParaRPr>
              <a:solidFill>
                <a:schemeClr val="lt1"/>
              </a:solidFill>
              <a:latin typeface="Unbounded Light"/>
              <a:ea typeface="Unbounded Light"/>
              <a:cs typeface="Unbounded Light"/>
              <a:sym typeface="Unbounded Light"/>
            </a:endParaRPr>
          </a:p>
          <a:p>
            <a:pPr indent="-300037" lvl="0" marL="457200" rtl="0" algn="l">
              <a:spcBef>
                <a:spcPts val="1000"/>
              </a:spcBef>
              <a:spcAft>
                <a:spcPts val="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Get ready to deploy &amp; test by integrating evaluation mechanisms</a:t>
            </a:r>
            <a:endParaRPr>
              <a:solidFill>
                <a:schemeClr val="lt1"/>
              </a:solidFill>
              <a:latin typeface="Unbounded Light"/>
              <a:ea typeface="Unbounded Light"/>
              <a:cs typeface="Unbounded Light"/>
              <a:sym typeface="Unbounded Light"/>
            </a:endParaRPr>
          </a:p>
          <a:p>
            <a:pPr indent="-284162" lvl="1" marL="914400" rtl="0" algn="l">
              <a:spcBef>
                <a:spcPts val="1000"/>
              </a:spcBef>
              <a:spcAft>
                <a:spcPts val="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How to integrate feedback loops </a:t>
            </a:r>
            <a:endParaRPr>
              <a:solidFill>
                <a:schemeClr val="lt1"/>
              </a:solidFill>
              <a:latin typeface="Unbounded Light"/>
              <a:ea typeface="Unbounded Light"/>
              <a:cs typeface="Unbounded Light"/>
              <a:sym typeface="Unbounded Light"/>
            </a:endParaRPr>
          </a:p>
          <a:p>
            <a:pPr indent="-300037" lvl="0" marL="457200" rtl="0" algn="l">
              <a:spcBef>
                <a:spcPts val="1000"/>
              </a:spcBef>
              <a:spcAft>
                <a:spcPts val="1000"/>
              </a:spcAft>
              <a:buClr>
                <a:schemeClr val="lt1"/>
              </a:buClr>
              <a:buSzPct val="100000"/>
              <a:buFont typeface="Unbounded Light"/>
              <a:buChar char="●"/>
            </a:pPr>
            <a:r>
              <a:rPr lang="en">
                <a:solidFill>
                  <a:schemeClr val="lt1"/>
                </a:solidFill>
                <a:latin typeface="Unbounded Light"/>
                <a:ea typeface="Unbounded Light"/>
                <a:cs typeface="Unbounded Light"/>
                <a:sym typeface="Unbounded Light"/>
              </a:rPr>
              <a:t>Deploy</a:t>
            </a:r>
            <a:endParaRPr>
              <a:solidFill>
                <a:schemeClr val="lt1"/>
              </a:solidFill>
              <a:latin typeface="Unbounded Light"/>
              <a:ea typeface="Unbounded Light"/>
              <a:cs typeface="Unbounded Light"/>
              <a:sym typeface="Unbounded Light"/>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1" name="Shape 1701"/>
        <p:cNvGrpSpPr/>
        <p:nvPr/>
      </p:nvGrpSpPr>
      <p:grpSpPr>
        <a:xfrm>
          <a:off x="0" y="0"/>
          <a:ext cx="0" cy="0"/>
          <a:chOff x="0" y="0"/>
          <a:chExt cx="0" cy="0"/>
        </a:xfrm>
      </p:grpSpPr>
      <p:sp>
        <p:nvSpPr>
          <p:cNvPr id="1702" name="Google Shape;1702;p256"/>
          <p:cNvSpPr txBox="1"/>
          <p:nvPr>
            <p:ph type="title"/>
          </p:nvPr>
        </p:nvSpPr>
        <p:spPr>
          <a:xfrm>
            <a:off x="311700" y="529600"/>
            <a:ext cx="61248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Unbounded Medium"/>
                <a:ea typeface="Unbounded Medium"/>
                <a:cs typeface="Unbounded Medium"/>
                <a:sym typeface="Unbounded Medium"/>
              </a:rPr>
              <a:t>Challenge Presentation </a:t>
            </a:r>
            <a:endParaRPr sz="3220">
              <a:solidFill>
                <a:schemeClr val="lt1"/>
              </a:solidFill>
              <a:latin typeface="Unbounded Medium"/>
              <a:ea typeface="Unbounded Medium"/>
              <a:cs typeface="Unbounded Medium"/>
              <a:sym typeface="Unbounded Medium"/>
            </a:endParaRPr>
          </a:p>
        </p:txBody>
      </p:sp>
      <p:sp>
        <p:nvSpPr>
          <p:cNvPr id="1703" name="Google Shape;1703;p256"/>
          <p:cNvSpPr txBox="1"/>
          <p:nvPr/>
        </p:nvSpPr>
        <p:spPr>
          <a:xfrm>
            <a:off x="2453400" y="1717375"/>
            <a:ext cx="4372800" cy="30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04" name="Google Shape;1704;p256"/>
          <p:cNvPicPr preferRelativeResize="0"/>
          <p:nvPr/>
        </p:nvPicPr>
        <p:blipFill>
          <a:blip r:embed="rId3">
            <a:alphaModFix amt="40000"/>
          </a:blip>
          <a:stretch>
            <a:fillRect/>
          </a:stretch>
        </p:blipFill>
        <p:spPr>
          <a:xfrm>
            <a:off x="6527650" y="176047"/>
            <a:ext cx="2395700" cy="2395700"/>
          </a:xfrm>
          <a:prstGeom prst="rect">
            <a:avLst/>
          </a:prstGeom>
          <a:noFill/>
          <a:ln>
            <a:noFill/>
          </a:ln>
        </p:spPr>
      </p:pic>
      <p:sp>
        <p:nvSpPr>
          <p:cNvPr id="1705" name="Google Shape;1705;p256"/>
          <p:cNvSpPr txBox="1"/>
          <p:nvPr/>
        </p:nvSpPr>
        <p:spPr>
          <a:xfrm>
            <a:off x="606125" y="1399875"/>
            <a:ext cx="5267700" cy="284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Group exercise </a:t>
            </a:r>
            <a:endParaRPr sz="1800">
              <a:solidFill>
                <a:schemeClr val="lt1"/>
              </a:solidFill>
              <a:latin typeface="Unbounded Light"/>
              <a:ea typeface="Unbounded Light"/>
              <a:cs typeface="Unbounded Light"/>
              <a:sym typeface="Unbounded Light"/>
            </a:endParaRPr>
          </a:p>
          <a:p>
            <a:pPr indent="-342900" lvl="0" marL="4572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You have all been </a:t>
            </a:r>
            <a:r>
              <a:rPr b="1" lang="en" sz="1800">
                <a:solidFill>
                  <a:schemeClr val="lt1"/>
                </a:solidFill>
                <a:latin typeface="Unbounded"/>
                <a:ea typeface="Unbounded"/>
                <a:cs typeface="Unbounded"/>
                <a:sym typeface="Unbounded"/>
              </a:rPr>
              <a:t>assigned a challenge</a:t>
            </a:r>
            <a:r>
              <a:rPr lang="en" sz="1800">
                <a:solidFill>
                  <a:schemeClr val="lt1"/>
                </a:solidFill>
                <a:latin typeface="Unbounded Light"/>
                <a:ea typeface="Unbounded Light"/>
                <a:cs typeface="Unbounded Light"/>
                <a:sym typeface="Unbounded Light"/>
              </a:rPr>
              <a:t> that shall be handed in to your </a:t>
            </a:r>
            <a:r>
              <a:rPr b="1" lang="en" sz="1800">
                <a:solidFill>
                  <a:schemeClr val="lt1"/>
                </a:solidFill>
                <a:latin typeface="Unbounded"/>
                <a:ea typeface="Unbounded"/>
                <a:cs typeface="Unbounded"/>
                <a:sym typeface="Unbounded"/>
              </a:rPr>
              <a:t>challenge provider</a:t>
            </a:r>
            <a:r>
              <a:rPr lang="en" sz="1800">
                <a:solidFill>
                  <a:schemeClr val="lt1"/>
                </a:solidFill>
                <a:latin typeface="Unbounded Light"/>
                <a:ea typeface="Unbounded Light"/>
                <a:cs typeface="Unbounded Light"/>
                <a:sym typeface="Unbounded Light"/>
              </a:rPr>
              <a:t> by end of day </a:t>
            </a:r>
            <a:r>
              <a:rPr b="1" lang="en" sz="1800">
                <a:solidFill>
                  <a:schemeClr val="lt1"/>
                </a:solidFill>
                <a:latin typeface="Unbounded"/>
                <a:ea typeface="Unbounded"/>
                <a:cs typeface="Unbounded"/>
                <a:sym typeface="Unbounded"/>
              </a:rPr>
              <a:t>(15:00)</a:t>
            </a:r>
            <a:endParaRPr b="1" sz="1800">
              <a:solidFill>
                <a:schemeClr val="lt1"/>
              </a:solidFill>
              <a:latin typeface="Unbounded"/>
              <a:ea typeface="Unbounded"/>
              <a:cs typeface="Unbounded"/>
              <a:sym typeface="Unbounded"/>
            </a:endParaRPr>
          </a:p>
          <a:p>
            <a:pPr indent="-342900" lvl="0" marL="4572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Followed by group presentation </a:t>
            </a:r>
            <a:endParaRPr sz="1800">
              <a:solidFill>
                <a:schemeClr val="lt1"/>
              </a:solidFill>
              <a:latin typeface="Unbounded Light"/>
              <a:ea typeface="Unbounded Light"/>
              <a:cs typeface="Unbounded Light"/>
              <a:sym typeface="Unbounded Light"/>
            </a:endParaRPr>
          </a:p>
          <a:p>
            <a:pPr indent="-342900" lvl="0" marL="4572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Groups of 8 </a:t>
            </a:r>
            <a:endParaRPr sz="1800">
              <a:solidFill>
                <a:schemeClr val="lt1"/>
              </a:solidFill>
              <a:latin typeface="Unbounded Light"/>
              <a:ea typeface="Unbounded Light"/>
              <a:cs typeface="Unbounded Light"/>
              <a:sym typeface="Unbounded Light"/>
            </a:endParaRPr>
          </a:p>
          <a:p>
            <a:pPr indent="-342900" lvl="0" marL="4572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Graded exercise </a:t>
            </a:r>
            <a:endParaRPr sz="1800">
              <a:solidFill>
                <a:schemeClr val="lt1"/>
              </a:solidFill>
              <a:latin typeface="Unbounded Light"/>
              <a:ea typeface="Unbounded Light"/>
              <a:cs typeface="Unbounded Light"/>
              <a:sym typeface="Unbounded Light"/>
            </a:endParaRPr>
          </a:p>
          <a:p>
            <a:pPr indent="-342900" lvl="1" marL="914400" rtl="0" algn="l">
              <a:spcBef>
                <a:spcPts val="0"/>
              </a:spcBef>
              <a:spcAft>
                <a:spcPts val="0"/>
              </a:spcAft>
              <a:buClr>
                <a:schemeClr val="lt1"/>
              </a:buClr>
              <a:buSzPts val="1800"/>
              <a:buFont typeface="Unbounded Light"/>
              <a:buChar char="○"/>
            </a:pPr>
            <a:r>
              <a:rPr lang="en" sz="1800">
                <a:solidFill>
                  <a:schemeClr val="lt1"/>
                </a:solidFill>
                <a:latin typeface="Unbounded Light"/>
                <a:ea typeface="Unbounded Light"/>
                <a:cs typeface="Unbounded Light"/>
                <a:sym typeface="Unbounded Light"/>
              </a:rPr>
              <a:t>(no right or wrong answer…)</a:t>
            </a:r>
            <a:endParaRPr sz="1800">
              <a:solidFill>
                <a:schemeClr val="lt1"/>
              </a:solidFill>
              <a:latin typeface="Unbounded Light"/>
              <a:ea typeface="Unbounded Light"/>
              <a:cs typeface="Unbounded Light"/>
              <a:sym typeface="Unbound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A preliminary definition </a:t>
            </a:r>
            <a:endParaRPr sz="2822"/>
          </a:p>
        </p:txBody>
      </p:sp>
      <p:sp>
        <p:nvSpPr>
          <p:cNvPr id="331" name="Google Shape;331;p59"/>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1000"/>
              </a:spcAft>
              <a:buSzPts val="1800"/>
              <a:buFont typeface="Unbounded"/>
              <a:buChar char="●"/>
            </a:pPr>
            <a:r>
              <a:rPr lang="en">
                <a:latin typeface="Unbounded Light"/>
                <a:ea typeface="Unbounded Light"/>
                <a:cs typeface="Unbounded Light"/>
                <a:sym typeface="Unbounded Light"/>
              </a:rPr>
              <a:t>“</a:t>
            </a:r>
            <a:r>
              <a:rPr lang="en">
                <a:latin typeface="Unbounded Medium"/>
                <a:ea typeface="Unbounded Medium"/>
                <a:cs typeface="Unbounded Medium"/>
                <a:sym typeface="Unbounded Medium"/>
              </a:rPr>
              <a:t>Blockchain Governance</a:t>
            </a:r>
            <a:r>
              <a:rPr lang="en">
                <a:latin typeface="Unbounded Light"/>
                <a:ea typeface="Unbounded Light"/>
                <a:cs typeface="Unbounded Light"/>
                <a:sym typeface="Unbounded Light"/>
              </a:rPr>
              <a:t> describes the means  of achieving the direction, control and coordination of stakeholders within the context of a given blockchain network to which they jointly contribute” – (van Pelt, Jansen, Baars &amp; Overbeek, 2021) </a:t>
            </a:r>
            <a:endParaRPr i="1" sz="11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9" name="Shape 1709"/>
        <p:cNvGrpSpPr/>
        <p:nvPr/>
      </p:nvGrpSpPr>
      <p:grpSpPr>
        <a:xfrm>
          <a:off x="0" y="0"/>
          <a:ext cx="0" cy="0"/>
          <a:chOff x="0" y="0"/>
          <a:chExt cx="0" cy="0"/>
        </a:xfrm>
      </p:grpSpPr>
      <p:sp>
        <p:nvSpPr>
          <p:cNvPr id="1710" name="Google Shape;1710;p257"/>
          <p:cNvSpPr/>
          <p:nvPr/>
        </p:nvSpPr>
        <p:spPr>
          <a:xfrm>
            <a:off x="3420350" y="129900"/>
            <a:ext cx="2064000" cy="1024800"/>
          </a:xfrm>
          <a:prstGeom prst="wave">
            <a:avLst>
              <a:gd fmla="val 12500" name="adj1"/>
              <a:gd fmla="val 0" name="adj2"/>
            </a:avLst>
          </a:prstGeom>
          <a:solidFill>
            <a:srgbClr val="B4A7D6"/>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nbounded"/>
                <a:ea typeface="Unbounded"/>
                <a:cs typeface="Unbounded"/>
                <a:sym typeface="Unbounded"/>
              </a:rPr>
              <a:t>Start</a:t>
            </a:r>
            <a:endParaRPr b="1">
              <a:latin typeface="Unbounded"/>
              <a:ea typeface="Unbounded"/>
              <a:cs typeface="Unbounded"/>
              <a:sym typeface="Unbounded"/>
            </a:endParaRPr>
          </a:p>
        </p:txBody>
      </p:sp>
      <p:sp>
        <p:nvSpPr>
          <p:cNvPr id="1711" name="Google Shape;1711;p257"/>
          <p:cNvSpPr/>
          <p:nvPr/>
        </p:nvSpPr>
        <p:spPr>
          <a:xfrm>
            <a:off x="3579300" y="3962375"/>
            <a:ext cx="1985400" cy="944400"/>
          </a:xfrm>
          <a:prstGeom prst="wave">
            <a:avLst>
              <a:gd fmla="val 12500" name="adj1"/>
              <a:gd fmla="val 0" name="adj2"/>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Unbounded"/>
                <a:ea typeface="Unbounded"/>
                <a:cs typeface="Unbounded"/>
                <a:sym typeface="Unbounded"/>
              </a:rPr>
              <a:t>Goal</a:t>
            </a:r>
            <a:endParaRPr b="1">
              <a:latin typeface="Unbounded"/>
              <a:ea typeface="Unbounded"/>
              <a:cs typeface="Unbounded"/>
              <a:sym typeface="Unbounded"/>
            </a:endParaRPr>
          </a:p>
        </p:txBody>
      </p:sp>
      <p:cxnSp>
        <p:nvCxnSpPr>
          <p:cNvPr id="1712" name="Google Shape;1712;p257"/>
          <p:cNvCxnSpPr/>
          <p:nvPr/>
        </p:nvCxnSpPr>
        <p:spPr>
          <a:xfrm>
            <a:off x="5816000" y="1154700"/>
            <a:ext cx="851400" cy="750600"/>
          </a:xfrm>
          <a:prstGeom prst="straightConnector1">
            <a:avLst/>
          </a:prstGeom>
          <a:noFill/>
          <a:ln cap="flat" cmpd="sng" w="38100">
            <a:solidFill>
              <a:srgbClr val="674EA7"/>
            </a:solidFill>
            <a:prstDash val="solid"/>
            <a:round/>
            <a:headEnd len="med" w="med" type="none"/>
            <a:tailEnd len="med" w="med" type="oval"/>
          </a:ln>
        </p:spPr>
      </p:cxnSp>
      <p:cxnSp>
        <p:nvCxnSpPr>
          <p:cNvPr id="1713" name="Google Shape;1713;p257"/>
          <p:cNvCxnSpPr/>
          <p:nvPr/>
        </p:nvCxnSpPr>
        <p:spPr>
          <a:xfrm flipH="1">
            <a:off x="5960300" y="2937925"/>
            <a:ext cx="707100" cy="900900"/>
          </a:xfrm>
          <a:prstGeom prst="straightConnector1">
            <a:avLst/>
          </a:prstGeom>
          <a:noFill/>
          <a:ln cap="flat" cmpd="sng" w="38100">
            <a:solidFill>
              <a:srgbClr val="674EA7"/>
            </a:solidFill>
            <a:prstDash val="solid"/>
            <a:round/>
            <a:headEnd len="med" w="med" type="none"/>
            <a:tailEnd len="med" w="med" type="oval"/>
          </a:ln>
        </p:spPr>
      </p:cxnSp>
      <p:cxnSp>
        <p:nvCxnSpPr>
          <p:cNvPr id="1714" name="Google Shape;1714;p257"/>
          <p:cNvCxnSpPr/>
          <p:nvPr/>
        </p:nvCxnSpPr>
        <p:spPr>
          <a:xfrm flipH="1">
            <a:off x="2172800" y="1154700"/>
            <a:ext cx="707100" cy="900900"/>
          </a:xfrm>
          <a:prstGeom prst="straightConnector1">
            <a:avLst/>
          </a:prstGeom>
          <a:noFill/>
          <a:ln cap="flat" cmpd="sng" w="38100">
            <a:solidFill>
              <a:srgbClr val="674EA7"/>
            </a:solidFill>
            <a:prstDash val="solid"/>
            <a:round/>
            <a:headEnd len="med" w="med" type="none"/>
            <a:tailEnd len="med" w="med" type="oval"/>
          </a:ln>
        </p:spPr>
      </p:cxnSp>
      <p:cxnSp>
        <p:nvCxnSpPr>
          <p:cNvPr id="1715" name="Google Shape;1715;p257"/>
          <p:cNvCxnSpPr/>
          <p:nvPr/>
        </p:nvCxnSpPr>
        <p:spPr>
          <a:xfrm>
            <a:off x="2100650" y="3211775"/>
            <a:ext cx="851400" cy="750600"/>
          </a:xfrm>
          <a:prstGeom prst="straightConnector1">
            <a:avLst/>
          </a:prstGeom>
          <a:noFill/>
          <a:ln cap="flat" cmpd="sng" w="38100">
            <a:solidFill>
              <a:srgbClr val="674EA7"/>
            </a:solidFill>
            <a:prstDash val="solid"/>
            <a:round/>
            <a:headEnd len="med" w="med" type="none"/>
            <a:tailEnd len="med" w="med" type="oval"/>
          </a:ln>
        </p:spPr>
      </p:cxnSp>
      <p:sp>
        <p:nvSpPr>
          <p:cNvPr id="1716" name="Google Shape;1716;p257"/>
          <p:cNvSpPr txBox="1"/>
          <p:nvPr/>
        </p:nvSpPr>
        <p:spPr>
          <a:xfrm>
            <a:off x="86575" y="1229850"/>
            <a:ext cx="23523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Unbounded"/>
                <a:ea typeface="Unbounded"/>
                <a:cs typeface="Unbounded"/>
                <a:sym typeface="Unbounded"/>
              </a:rPr>
              <a:t>Participation challenge </a:t>
            </a:r>
            <a:endParaRPr b="1" sz="1600">
              <a:solidFill>
                <a:schemeClr val="lt1"/>
              </a:solidFill>
              <a:latin typeface="Unbounded"/>
              <a:ea typeface="Unbounded"/>
              <a:cs typeface="Unbounded"/>
              <a:sym typeface="Unbounded"/>
            </a:endParaRPr>
          </a:p>
        </p:txBody>
      </p:sp>
      <p:sp>
        <p:nvSpPr>
          <p:cNvPr id="1717" name="Google Shape;1717;p257"/>
          <p:cNvSpPr txBox="1"/>
          <p:nvPr/>
        </p:nvSpPr>
        <p:spPr>
          <a:xfrm>
            <a:off x="6797300" y="1229850"/>
            <a:ext cx="23523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Unbounded"/>
                <a:ea typeface="Unbounded"/>
                <a:cs typeface="Unbounded"/>
                <a:sym typeface="Unbounded"/>
              </a:rPr>
              <a:t>Parachain </a:t>
            </a:r>
            <a:r>
              <a:rPr b="1" lang="en" sz="1600">
                <a:solidFill>
                  <a:schemeClr val="lt1"/>
                </a:solidFill>
                <a:latin typeface="Unbounded"/>
                <a:ea typeface="Unbounded"/>
                <a:cs typeface="Unbounded"/>
                <a:sym typeface="Unbounded"/>
              </a:rPr>
              <a:t>challenge </a:t>
            </a:r>
            <a:endParaRPr b="1" sz="1600">
              <a:solidFill>
                <a:schemeClr val="lt1"/>
              </a:solidFill>
              <a:latin typeface="Unbounded"/>
              <a:ea typeface="Unbounded"/>
              <a:cs typeface="Unbounded"/>
              <a:sym typeface="Unbounded"/>
            </a:endParaRPr>
          </a:p>
        </p:txBody>
      </p:sp>
      <p:sp>
        <p:nvSpPr>
          <p:cNvPr id="1718" name="Google Shape;1718;p257"/>
          <p:cNvSpPr txBox="1"/>
          <p:nvPr/>
        </p:nvSpPr>
        <p:spPr>
          <a:xfrm>
            <a:off x="6797300" y="2824925"/>
            <a:ext cx="28575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Unbounded"/>
                <a:ea typeface="Unbounded"/>
                <a:cs typeface="Unbounded"/>
                <a:sym typeface="Unbounded"/>
              </a:rPr>
              <a:t>Tommi Enenkel</a:t>
            </a:r>
            <a:endParaRPr b="1" sz="1600">
              <a:solidFill>
                <a:schemeClr val="lt1"/>
              </a:solidFill>
              <a:latin typeface="Unbounded"/>
              <a:ea typeface="Unbounded"/>
              <a:cs typeface="Unbounded"/>
              <a:sym typeface="Unbounded"/>
            </a:endParaRPr>
          </a:p>
          <a:p>
            <a:pPr indent="0" lvl="0" marL="0" rtl="0" algn="l">
              <a:spcBef>
                <a:spcPts val="0"/>
              </a:spcBef>
              <a:spcAft>
                <a:spcPts val="0"/>
              </a:spcAft>
              <a:buNone/>
            </a:pPr>
            <a:r>
              <a:rPr b="1" lang="en" sz="1600">
                <a:solidFill>
                  <a:schemeClr val="lt1"/>
                </a:solidFill>
                <a:latin typeface="Unbounded"/>
                <a:ea typeface="Unbounded"/>
                <a:cs typeface="Unbounded"/>
                <a:sym typeface="Unbounded"/>
              </a:rPr>
              <a:t>xxx</a:t>
            </a:r>
            <a:endParaRPr b="1" sz="1600">
              <a:solidFill>
                <a:schemeClr val="lt1"/>
              </a:solidFill>
              <a:latin typeface="Unbounded"/>
              <a:ea typeface="Unbounded"/>
              <a:cs typeface="Unbounded"/>
              <a:sym typeface="Unbounded"/>
            </a:endParaRPr>
          </a:p>
          <a:p>
            <a:pPr indent="0" lvl="0" marL="0" rtl="0" algn="l">
              <a:spcBef>
                <a:spcPts val="0"/>
              </a:spcBef>
              <a:spcAft>
                <a:spcPts val="0"/>
              </a:spcAft>
              <a:buNone/>
            </a:pPr>
            <a:r>
              <a:t/>
            </a:r>
            <a:endParaRPr sz="1600">
              <a:solidFill>
                <a:schemeClr val="lt1"/>
              </a:solidFill>
              <a:latin typeface="Unbounded Light"/>
              <a:ea typeface="Unbounded Light"/>
              <a:cs typeface="Unbounded Light"/>
              <a:sym typeface="Unbounded Light"/>
            </a:endParaRPr>
          </a:p>
        </p:txBody>
      </p:sp>
      <p:sp>
        <p:nvSpPr>
          <p:cNvPr id="1719" name="Google Shape;1719;p257"/>
          <p:cNvSpPr txBox="1"/>
          <p:nvPr/>
        </p:nvSpPr>
        <p:spPr>
          <a:xfrm>
            <a:off x="86575" y="2937925"/>
            <a:ext cx="28575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Unbounded"/>
                <a:ea typeface="Unbounded"/>
                <a:cs typeface="Unbounded"/>
                <a:sym typeface="Unbounded"/>
              </a:rPr>
              <a:t>Nathalie Boyke</a:t>
            </a:r>
            <a:endParaRPr b="1" sz="1600">
              <a:solidFill>
                <a:schemeClr val="lt1"/>
              </a:solidFill>
              <a:latin typeface="Unbounded"/>
              <a:ea typeface="Unbounded"/>
              <a:cs typeface="Unbounded"/>
              <a:sym typeface="Unbounded"/>
            </a:endParaRPr>
          </a:p>
          <a:p>
            <a:pPr indent="0" lvl="0" marL="0" rtl="0" algn="l">
              <a:spcBef>
                <a:spcPts val="0"/>
              </a:spcBef>
              <a:spcAft>
                <a:spcPts val="0"/>
              </a:spcAft>
              <a:buNone/>
            </a:pPr>
            <a:r>
              <a:rPr lang="en" sz="1100">
                <a:solidFill>
                  <a:schemeClr val="lt1"/>
                </a:solidFill>
                <a:latin typeface="Unbounded Light"/>
                <a:ea typeface="Unbounded Light"/>
                <a:cs typeface="Unbounded Light"/>
                <a:sym typeface="Unbounded Light"/>
              </a:rPr>
              <a:t>Senior Public Policy &amp; Governmental Affairs</a:t>
            </a:r>
            <a:endParaRPr sz="1100">
              <a:solidFill>
                <a:schemeClr val="lt1"/>
              </a:solidFill>
              <a:latin typeface="Unbounded Light"/>
              <a:ea typeface="Unbounded Light"/>
              <a:cs typeface="Unbounded Light"/>
              <a:sym typeface="Unbounded Light"/>
            </a:endParaRPr>
          </a:p>
          <a:p>
            <a:pPr indent="0" lvl="0" marL="0" rtl="0" algn="l">
              <a:spcBef>
                <a:spcPts val="0"/>
              </a:spcBef>
              <a:spcAft>
                <a:spcPts val="0"/>
              </a:spcAft>
              <a:buNone/>
            </a:pPr>
            <a:r>
              <a:rPr lang="en" sz="1100">
                <a:solidFill>
                  <a:schemeClr val="lt1"/>
                </a:solidFill>
                <a:latin typeface="Unbounded Light"/>
                <a:ea typeface="Unbounded Light"/>
                <a:cs typeface="Unbounded Light"/>
                <a:sym typeface="Unbounded Light"/>
              </a:rPr>
              <a:t>Web3 Foundation</a:t>
            </a:r>
            <a:br>
              <a:rPr lang="en" sz="1600">
                <a:solidFill>
                  <a:schemeClr val="lt1"/>
                </a:solidFill>
                <a:latin typeface="Unbounded Light"/>
                <a:ea typeface="Unbounded Light"/>
                <a:cs typeface="Unbounded Light"/>
                <a:sym typeface="Unbounded Light"/>
              </a:rPr>
            </a:br>
            <a:endParaRPr sz="1600">
              <a:solidFill>
                <a:schemeClr val="lt1"/>
              </a:solidFill>
              <a:latin typeface="Unbounded Light"/>
              <a:ea typeface="Unbounded Light"/>
              <a:cs typeface="Unbounded Light"/>
              <a:sym typeface="Unbounded Light"/>
            </a:endParaRPr>
          </a:p>
        </p:txBody>
      </p:sp>
      <p:pic>
        <p:nvPicPr>
          <p:cNvPr id="1720" name="Google Shape;1720;p257"/>
          <p:cNvPicPr preferRelativeResize="0"/>
          <p:nvPr/>
        </p:nvPicPr>
        <p:blipFill>
          <a:blip r:embed="rId3">
            <a:alphaModFix/>
          </a:blip>
          <a:stretch>
            <a:fillRect/>
          </a:stretch>
        </p:blipFill>
        <p:spPr>
          <a:xfrm>
            <a:off x="7165025" y="1905300"/>
            <a:ext cx="851400" cy="851400"/>
          </a:xfrm>
          <a:prstGeom prst="rect">
            <a:avLst/>
          </a:prstGeom>
          <a:noFill/>
          <a:ln>
            <a:noFill/>
          </a:ln>
        </p:spPr>
      </p:pic>
      <p:pic>
        <p:nvPicPr>
          <p:cNvPr id="1721" name="Google Shape;1721;p257"/>
          <p:cNvPicPr preferRelativeResize="0"/>
          <p:nvPr/>
        </p:nvPicPr>
        <p:blipFill rotWithShape="1">
          <a:blip r:embed="rId4">
            <a:alphaModFix/>
          </a:blip>
          <a:srcRect b="0" l="0" r="0" t="0"/>
          <a:stretch/>
        </p:blipFill>
        <p:spPr>
          <a:xfrm>
            <a:off x="242825" y="1858800"/>
            <a:ext cx="944400" cy="9444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258"/>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Title</a:t>
            </a:r>
            <a:endParaRPr sz="3020">
              <a:solidFill>
                <a:schemeClr val="lt1"/>
              </a:solidFill>
              <a:latin typeface="Unbounded Medium"/>
              <a:ea typeface="Unbounded Medium"/>
              <a:cs typeface="Unbounded Medium"/>
              <a:sym typeface="Unbounded Medium"/>
            </a:endParaRPr>
          </a:p>
        </p:txBody>
      </p:sp>
      <p:sp>
        <p:nvSpPr>
          <p:cNvPr id="1727" name="Google Shape;1727;p258"/>
          <p:cNvSpPr txBox="1"/>
          <p:nvPr>
            <p:ph idx="1" type="body"/>
          </p:nvPr>
        </p:nvSpPr>
        <p:spPr>
          <a:xfrm>
            <a:off x="493125" y="1152475"/>
            <a:ext cx="71268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1000"/>
              </a:spcAft>
              <a:buClr>
                <a:schemeClr val="lt1"/>
              </a:buClr>
              <a:buSzPts val="2000"/>
              <a:buFont typeface="Unbounded Light"/>
              <a:buChar char="●"/>
            </a:pPr>
            <a:r>
              <a:rPr lang="en">
                <a:solidFill>
                  <a:schemeClr val="lt1"/>
                </a:solidFill>
                <a:latin typeface="Unbounded Light"/>
                <a:ea typeface="Unbounded Light"/>
                <a:cs typeface="Unbounded Light"/>
                <a:sym typeface="Unbounded Light"/>
              </a:rPr>
              <a:t>Text</a:t>
            </a:r>
            <a:endParaRPr sz="2000">
              <a:solidFill>
                <a:schemeClr val="lt1"/>
              </a:solidFill>
              <a:latin typeface="Unbounded Light"/>
              <a:ea typeface="Unbounded Light"/>
              <a:cs typeface="Unbounded Light"/>
              <a:sym typeface="Unbounded Ligh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1" name="Shape 1731"/>
        <p:cNvGrpSpPr/>
        <p:nvPr/>
      </p:nvGrpSpPr>
      <p:grpSpPr>
        <a:xfrm>
          <a:off x="0" y="0"/>
          <a:ext cx="0" cy="0"/>
          <a:chOff x="0" y="0"/>
          <a:chExt cx="0" cy="0"/>
        </a:xfrm>
      </p:grpSpPr>
      <p:pic>
        <p:nvPicPr>
          <p:cNvPr id="1732" name="Google Shape;1732;p259"/>
          <p:cNvPicPr preferRelativeResize="0"/>
          <p:nvPr/>
        </p:nvPicPr>
        <p:blipFill>
          <a:blip r:embed="rId3">
            <a:alphaModFix amt="40000"/>
          </a:blip>
          <a:stretch>
            <a:fillRect/>
          </a:stretch>
        </p:blipFill>
        <p:spPr>
          <a:xfrm>
            <a:off x="0" y="891866"/>
            <a:ext cx="3359750" cy="3359775"/>
          </a:xfrm>
          <a:prstGeom prst="rect">
            <a:avLst/>
          </a:prstGeom>
          <a:noFill/>
          <a:ln>
            <a:noFill/>
          </a:ln>
        </p:spPr>
      </p:pic>
      <p:sp>
        <p:nvSpPr>
          <p:cNvPr id="1733" name="Google Shape;1733;p259"/>
          <p:cNvSpPr txBox="1"/>
          <p:nvPr>
            <p:ph type="title"/>
          </p:nvPr>
        </p:nvSpPr>
        <p:spPr>
          <a:xfrm>
            <a:off x="942600" y="2208075"/>
            <a:ext cx="85206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Unbounded Medium"/>
                <a:ea typeface="Unbounded Medium"/>
                <a:cs typeface="Unbounded Medium"/>
                <a:sym typeface="Unbounded Medium"/>
              </a:rPr>
              <a:t>Challenge Pitch </a:t>
            </a:r>
            <a:endParaRPr sz="3220">
              <a:solidFill>
                <a:schemeClr val="lt1"/>
              </a:solidFill>
              <a:latin typeface="Unbounded Medium"/>
              <a:ea typeface="Unbounded Medium"/>
              <a:cs typeface="Unbounded Medium"/>
              <a:sym typeface="Unbounded Medium"/>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7" name="Shape 1737"/>
        <p:cNvGrpSpPr/>
        <p:nvPr/>
      </p:nvGrpSpPr>
      <p:grpSpPr>
        <a:xfrm>
          <a:off x="0" y="0"/>
          <a:ext cx="0" cy="0"/>
          <a:chOff x="0" y="0"/>
          <a:chExt cx="0" cy="0"/>
        </a:xfrm>
      </p:grpSpPr>
      <p:sp>
        <p:nvSpPr>
          <p:cNvPr id="1738" name="Google Shape;1738;p260"/>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Title</a:t>
            </a:r>
            <a:endParaRPr sz="3020">
              <a:solidFill>
                <a:schemeClr val="lt1"/>
              </a:solidFill>
              <a:latin typeface="Unbounded Medium"/>
              <a:ea typeface="Unbounded Medium"/>
              <a:cs typeface="Unbounded Medium"/>
              <a:sym typeface="Unbounded Medium"/>
            </a:endParaRPr>
          </a:p>
        </p:txBody>
      </p:sp>
      <p:sp>
        <p:nvSpPr>
          <p:cNvPr id="1739" name="Google Shape;1739;p260"/>
          <p:cNvSpPr txBox="1"/>
          <p:nvPr>
            <p:ph idx="1" type="body"/>
          </p:nvPr>
        </p:nvSpPr>
        <p:spPr>
          <a:xfrm>
            <a:off x="493125" y="1152475"/>
            <a:ext cx="71268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1000"/>
              </a:spcAft>
              <a:buClr>
                <a:schemeClr val="lt1"/>
              </a:buClr>
              <a:buSzPts val="2000"/>
              <a:buFont typeface="Unbounded Light"/>
              <a:buChar char="●"/>
            </a:pPr>
            <a:r>
              <a:rPr lang="en">
                <a:solidFill>
                  <a:schemeClr val="lt1"/>
                </a:solidFill>
                <a:latin typeface="Unbounded Light"/>
                <a:ea typeface="Unbounded Light"/>
                <a:cs typeface="Unbounded Light"/>
                <a:sym typeface="Unbounded Light"/>
              </a:rPr>
              <a:t>Text</a:t>
            </a:r>
            <a:endParaRPr sz="2000">
              <a:solidFill>
                <a:schemeClr val="lt1"/>
              </a:solidFill>
              <a:latin typeface="Unbounded Light"/>
              <a:ea typeface="Unbounded Light"/>
              <a:cs typeface="Unbounded Light"/>
              <a:sym typeface="Unbounded Ligh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3" name="Shape 1743"/>
        <p:cNvGrpSpPr/>
        <p:nvPr/>
      </p:nvGrpSpPr>
      <p:grpSpPr>
        <a:xfrm>
          <a:off x="0" y="0"/>
          <a:ext cx="0" cy="0"/>
          <a:chOff x="0" y="0"/>
          <a:chExt cx="0" cy="0"/>
        </a:xfrm>
      </p:grpSpPr>
      <p:pic>
        <p:nvPicPr>
          <p:cNvPr id="1744" name="Google Shape;1744;p261"/>
          <p:cNvPicPr preferRelativeResize="0"/>
          <p:nvPr/>
        </p:nvPicPr>
        <p:blipFill>
          <a:blip r:embed="rId3">
            <a:alphaModFix amt="40000"/>
          </a:blip>
          <a:stretch>
            <a:fillRect/>
          </a:stretch>
        </p:blipFill>
        <p:spPr>
          <a:xfrm>
            <a:off x="0" y="891866"/>
            <a:ext cx="3359750" cy="3359775"/>
          </a:xfrm>
          <a:prstGeom prst="rect">
            <a:avLst/>
          </a:prstGeom>
          <a:noFill/>
          <a:ln>
            <a:noFill/>
          </a:ln>
        </p:spPr>
      </p:pic>
      <p:sp>
        <p:nvSpPr>
          <p:cNvPr id="1745" name="Google Shape;1745;p261"/>
          <p:cNvSpPr txBox="1"/>
          <p:nvPr>
            <p:ph type="title"/>
          </p:nvPr>
        </p:nvSpPr>
        <p:spPr>
          <a:xfrm>
            <a:off x="942600" y="2208075"/>
            <a:ext cx="85206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Unbounded Medium"/>
                <a:ea typeface="Unbounded Medium"/>
                <a:cs typeface="Unbounded Medium"/>
                <a:sym typeface="Unbounded Medium"/>
              </a:rPr>
              <a:t>Co-Learning Session</a:t>
            </a:r>
            <a:endParaRPr sz="3220">
              <a:solidFill>
                <a:schemeClr val="lt1"/>
              </a:solidFill>
              <a:latin typeface="Unbounded Medium"/>
              <a:ea typeface="Unbounded Medium"/>
              <a:cs typeface="Unbounded Medium"/>
              <a:sym typeface="Unbounded Medium"/>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9" name="Shape 1749"/>
        <p:cNvGrpSpPr/>
        <p:nvPr/>
      </p:nvGrpSpPr>
      <p:grpSpPr>
        <a:xfrm>
          <a:off x="0" y="0"/>
          <a:ext cx="0" cy="0"/>
          <a:chOff x="0" y="0"/>
          <a:chExt cx="0" cy="0"/>
        </a:xfrm>
      </p:grpSpPr>
      <p:sp>
        <p:nvSpPr>
          <p:cNvPr id="1750" name="Google Shape;1750;p262"/>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Chief Governance Officer (CGO)</a:t>
            </a:r>
            <a:endParaRPr sz="3020">
              <a:solidFill>
                <a:schemeClr val="lt1"/>
              </a:solidFill>
              <a:latin typeface="Unbounded Medium"/>
              <a:ea typeface="Unbounded Medium"/>
              <a:cs typeface="Unbounded Medium"/>
              <a:sym typeface="Unbounded Medium"/>
            </a:endParaRPr>
          </a:p>
        </p:txBody>
      </p:sp>
      <p:sp>
        <p:nvSpPr>
          <p:cNvPr id="1751" name="Google Shape;1751;p262"/>
          <p:cNvSpPr txBox="1"/>
          <p:nvPr>
            <p:ph idx="1" type="body"/>
          </p:nvPr>
        </p:nvSpPr>
        <p:spPr>
          <a:xfrm>
            <a:off x="493125" y="1152475"/>
            <a:ext cx="7126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The Chief Governance Officer (CGO) is a </a:t>
            </a:r>
            <a:r>
              <a:rPr lang="en">
                <a:solidFill>
                  <a:schemeClr val="lt1"/>
                </a:solidFill>
                <a:latin typeface="Unbounded Medium"/>
                <a:ea typeface="Unbounded Medium"/>
                <a:cs typeface="Unbounded Medium"/>
                <a:sym typeface="Unbounded Medium"/>
              </a:rPr>
              <a:t>new role in the blockchain ecosystem</a:t>
            </a:r>
            <a:r>
              <a:rPr lang="en">
                <a:solidFill>
                  <a:schemeClr val="lt1"/>
                </a:solidFill>
                <a:latin typeface="Unbounded Light"/>
                <a:ea typeface="Unbounded Light"/>
                <a:cs typeface="Unbounded Light"/>
                <a:sym typeface="Unbounded Light"/>
              </a:rPr>
              <a:t>.</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This role integrates a distinct set of competences tailored to the unique challenges of blockchain governance. </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The CGO’s responsibilities include strategic decentralization oversight, stakeholder engagement, governance innovation management, and regulatory compliance.</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100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No matter your skill level, you are needed</a:t>
            </a:r>
            <a:endParaRPr>
              <a:solidFill>
                <a:schemeClr val="lt1"/>
              </a:solidFill>
              <a:latin typeface="Unbounded Light"/>
              <a:ea typeface="Unbounded Light"/>
              <a:cs typeface="Unbounded Light"/>
              <a:sym typeface="Unbounded Ligh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5" name="Shape 1755"/>
        <p:cNvGrpSpPr/>
        <p:nvPr/>
      </p:nvGrpSpPr>
      <p:grpSpPr>
        <a:xfrm>
          <a:off x="0" y="0"/>
          <a:ext cx="0" cy="0"/>
          <a:chOff x="0" y="0"/>
          <a:chExt cx="0" cy="0"/>
        </a:xfrm>
      </p:grpSpPr>
      <p:sp>
        <p:nvSpPr>
          <p:cNvPr id="1756" name="Google Shape;1756;p263"/>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What is Competence?</a:t>
            </a:r>
            <a:endParaRPr sz="3020">
              <a:solidFill>
                <a:schemeClr val="lt1"/>
              </a:solidFill>
              <a:latin typeface="Unbounded Medium"/>
              <a:ea typeface="Unbounded Medium"/>
              <a:cs typeface="Unbounded Medium"/>
              <a:sym typeface="Unbounded Medium"/>
            </a:endParaRPr>
          </a:p>
        </p:txBody>
      </p:sp>
      <p:sp>
        <p:nvSpPr>
          <p:cNvPr id="1757" name="Google Shape;1757;p263"/>
          <p:cNvSpPr txBox="1"/>
          <p:nvPr>
            <p:ph idx="1" type="body"/>
          </p:nvPr>
        </p:nvSpPr>
        <p:spPr>
          <a:xfrm>
            <a:off x="493125" y="1152475"/>
            <a:ext cx="4142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latin typeface="Unbounded Medium"/>
                <a:ea typeface="Unbounded Medium"/>
                <a:cs typeface="Unbounded Medium"/>
                <a:sym typeface="Unbounded Medium"/>
              </a:rPr>
              <a:t>Knowledge</a:t>
            </a:r>
            <a:r>
              <a:rPr lang="en">
                <a:solidFill>
                  <a:schemeClr val="lt1"/>
                </a:solidFill>
                <a:latin typeface="Unbounded Light"/>
                <a:ea typeface="Unbounded Light"/>
                <a:cs typeface="Unbounded Light"/>
                <a:sym typeface="Unbounded Light"/>
              </a:rPr>
              <a:t>  = What I understand</a:t>
            </a:r>
            <a:endParaRPr>
              <a:solidFill>
                <a:schemeClr val="lt1"/>
              </a:solidFill>
              <a:latin typeface="Unbounded Light"/>
              <a:ea typeface="Unbounded Light"/>
              <a:cs typeface="Unbounded Light"/>
              <a:sym typeface="Unbounded Light"/>
            </a:endParaRPr>
          </a:p>
          <a:p>
            <a:pPr indent="-317500" lvl="1" marL="914400" rtl="0" algn="l">
              <a:spcBef>
                <a:spcPts val="1000"/>
              </a:spcBef>
              <a:spcAft>
                <a:spcPts val="0"/>
              </a:spcAft>
              <a:buClr>
                <a:schemeClr val="lt1"/>
              </a:buClr>
              <a:buSzPts val="1400"/>
              <a:buFont typeface="Unbounded Light"/>
              <a:buChar char="○"/>
            </a:pPr>
            <a:r>
              <a:rPr lang="en">
                <a:solidFill>
                  <a:schemeClr val="lt1"/>
                </a:solidFill>
                <a:latin typeface="Unbounded Light"/>
                <a:ea typeface="Unbounded Light"/>
                <a:cs typeface="Unbounded Light"/>
                <a:sym typeface="Unbounded Light"/>
              </a:rPr>
              <a:t>Example: </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Char char="●"/>
            </a:pPr>
            <a:r>
              <a:rPr lang="en">
                <a:solidFill>
                  <a:schemeClr val="lt1"/>
                </a:solidFill>
                <a:latin typeface="Unbounded Medium"/>
                <a:ea typeface="Unbounded Medium"/>
                <a:cs typeface="Unbounded Medium"/>
                <a:sym typeface="Unbounded Medium"/>
              </a:rPr>
              <a:t>Skills</a:t>
            </a:r>
            <a:r>
              <a:rPr lang="en">
                <a:solidFill>
                  <a:schemeClr val="lt1"/>
                </a:solidFill>
                <a:latin typeface="Unbounded Light"/>
                <a:ea typeface="Unbounded Light"/>
                <a:cs typeface="Unbounded Light"/>
                <a:sym typeface="Unbounded Light"/>
              </a:rPr>
              <a:t> = What I do</a:t>
            </a:r>
            <a:endParaRPr>
              <a:solidFill>
                <a:schemeClr val="lt1"/>
              </a:solidFill>
              <a:latin typeface="Unbounded Light"/>
              <a:ea typeface="Unbounded Light"/>
              <a:cs typeface="Unbounded Light"/>
              <a:sym typeface="Unbounded Light"/>
            </a:endParaRPr>
          </a:p>
          <a:p>
            <a:pPr indent="-317500" lvl="1" marL="914400" rtl="0" algn="l">
              <a:spcBef>
                <a:spcPts val="1000"/>
              </a:spcBef>
              <a:spcAft>
                <a:spcPts val="0"/>
              </a:spcAft>
              <a:buClr>
                <a:schemeClr val="lt1"/>
              </a:buClr>
              <a:buSzPts val="1400"/>
              <a:buFont typeface="Unbounded Light"/>
              <a:buChar char="○"/>
            </a:pPr>
            <a:r>
              <a:rPr lang="en">
                <a:solidFill>
                  <a:schemeClr val="lt1"/>
                </a:solidFill>
                <a:latin typeface="Unbounded Light"/>
                <a:ea typeface="Unbounded Light"/>
                <a:cs typeface="Unbounded Light"/>
                <a:sym typeface="Unbounded Light"/>
              </a:rPr>
              <a:t>Example: </a:t>
            </a:r>
            <a:endParaRPr>
              <a:solidFill>
                <a:schemeClr val="lt1"/>
              </a:solidFill>
              <a:latin typeface="Unbounded Light"/>
              <a:ea typeface="Unbounded Light"/>
              <a:cs typeface="Unbounded Light"/>
              <a:sym typeface="Unbounded Light"/>
            </a:endParaRPr>
          </a:p>
          <a:p>
            <a:pPr indent="-342900" lvl="0" marL="457200" rtl="0" algn="l">
              <a:spcBef>
                <a:spcPts val="1000"/>
              </a:spcBef>
              <a:spcAft>
                <a:spcPts val="0"/>
              </a:spcAft>
              <a:buClr>
                <a:schemeClr val="lt1"/>
              </a:buClr>
              <a:buSzPts val="1800"/>
              <a:buChar char="●"/>
            </a:pPr>
            <a:r>
              <a:rPr lang="en">
                <a:solidFill>
                  <a:schemeClr val="lt1"/>
                </a:solidFill>
                <a:latin typeface="Unbounded Medium"/>
                <a:ea typeface="Unbounded Medium"/>
                <a:cs typeface="Unbounded Medium"/>
                <a:sym typeface="Unbounded Medium"/>
              </a:rPr>
              <a:t>Mindsets</a:t>
            </a:r>
            <a:r>
              <a:rPr lang="en">
                <a:solidFill>
                  <a:schemeClr val="lt1"/>
                </a:solidFill>
                <a:latin typeface="Unbounded Light"/>
                <a:ea typeface="Unbounded Light"/>
                <a:cs typeface="Unbounded Light"/>
                <a:sym typeface="Unbounded Light"/>
              </a:rPr>
              <a:t> = What I believe</a:t>
            </a:r>
            <a:endParaRPr>
              <a:solidFill>
                <a:schemeClr val="lt1"/>
              </a:solidFill>
              <a:latin typeface="Unbounded Light"/>
              <a:ea typeface="Unbounded Light"/>
              <a:cs typeface="Unbounded Light"/>
              <a:sym typeface="Unbounded Light"/>
            </a:endParaRPr>
          </a:p>
          <a:p>
            <a:pPr indent="-317500" lvl="1" marL="914400" rtl="0" algn="l">
              <a:spcBef>
                <a:spcPts val="1000"/>
              </a:spcBef>
              <a:spcAft>
                <a:spcPts val="1000"/>
              </a:spcAft>
              <a:buClr>
                <a:schemeClr val="lt1"/>
              </a:buClr>
              <a:buSzPts val="1400"/>
              <a:buFont typeface="Unbounded Light"/>
              <a:buChar char="○"/>
            </a:pPr>
            <a:r>
              <a:rPr lang="en">
                <a:solidFill>
                  <a:schemeClr val="lt1"/>
                </a:solidFill>
                <a:latin typeface="Unbounded Light"/>
                <a:ea typeface="Unbounded Light"/>
                <a:cs typeface="Unbounded Light"/>
                <a:sym typeface="Unbounded Light"/>
              </a:rPr>
              <a:t>Example: </a:t>
            </a:r>
            <a:endParaRPr>
              <a:solidFill>
                <a:schemeClr val="lt1"/>
              </a:solidFill>
              <a:latin typeface="Unbounded Light"/>
              <a:ea typeface="Unbounded Light"/>
              <a:cs typeface="Unbounded Light"/>
              <a:sym typeface="Unbounded Light"/>
            </a:endParaRPr>
          </a:p>
        </p:txBody>
      </p:sp>
      <p:pic>
        <p:nvPicPr>
          <p:cNvPr id="1758" name="Google Shape;1758;p263"/>
          <p:cNvPicPr preferRelativeResize="0"/>
          <p:nvPr/>
        </p:nvPicPr>
        <p:blipFill>
          <a:blip r:embed="rId3">
            <a:alphaModFix/>
          </a:blip>
          <a:stretch>
            <a:fillRect/>
          </a:stretch>
        </p:blipFill>
        <p:spPr>
          <a:xfrm>
            <a:off x="4858350" y="983375"/>
            <a:ext cx="3786300" cy="37863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2" name="Shape 1762"/>
        <p:cNvGrpSpPr/>
        <p:nvPr/>
      </p:nvGrpSpPr>
      <p:grpSpPr>
        <a:xfrm>
          <a:off x="0" y="0"/>
          <a:ext cx="0" cy="0"/>
          <a:chOff x="0" y="0"/>
          <a:chExt cx="0" cy="0"/>
        </a:xfrm>
      </p:grpSpPr>
      <p:sp>
        <p:nvSpPr>
          <p:cNvPr id="1763" name="Google Shape;1763;p264"/>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Exercise </a:t>
            </a:r>
            <a:endParaRPr sz="3020">
              <a:solidFill>
                <a:schemeClr val="lt1"/>
              </a:solidFill>
              <a:latin typeface="Unbounded Medium"/>
              <a:ea typeface="Unbounded Medium"/>
              <a:cs typeface="Unbounded Medium"/>
              <a:sym typeface="Unbounded Medium"/>
            </a:endParaRPr>
          </a:p>
        </p:txBody>
      </p:sp>
      <p:sp>
        <p:nvSpPr>
          <p:cNvPr id="1764" name="Google Shape;1764;p264"/>
          <p:cNvSpPr txBox="1"/>
          <p:nvPr>
            <p:ph idx="1" type="body"/>
          </p:nvPr>
        </p:nvSpPr>
        <p:spPr>
          <a:xfrm>
            <a:off x="493125" y="1152475"/>
            <a:ext cx="7126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Discuss and build on your cumulated insights from the module</a:t>
            </a:r>
            <a:endParaRPr>
              <a:solidFill>
                <a:schemeClr val="lt1"/>
              </a:solidFill>
              <a:latin typeface="Unbounded Light"/>
              <a:ea typeface="Unbounded Light"/>
              <a:cs typeface="Unbounded Light"/>
              <a:sym typeface="Unbounded Light"/>
            </a:endParaRPr>
          </a:p>
          <a:p>
            <a:pPr indent="-342900" lvl="0" marL="457200" rtl="0" algn="l">
              <a:spcBef>
                <a:spcPts val="0"/>
              </a:spcBef>
              <a:spcAft>
                <a:spcPts val="0"/>
              </a:spcAft>
              <a:buClr>
                <a:schemeClr val="lt1"/>
              </a:buClr>
              <a:buSzPts val="1800"/>
              <a:buChar char="●"/>
            </a:pPr>
            <a:r>
              <a:rPr lang="en">
                <a:solidFill>
                  <a:schemeClr val="lt1"/>
                </a:solidFill>
                <a:latin typeface="Unbounded Light"/>
                <a:ea typeface="Unbounded Light"/>
                <a:cs typeface="Unbounded Light"/>
                <a:sym typeface="Unbounded Light"/>
              </a:rPr>
              <a:t>Let’s envision the competence profile of a CGO</a:t>
            </a:r>
            <a:endParaRPr>
              <a:solidFill>
                <a:schemeClr val="lt1"/>
              </a:solidFill>
              <a:latin typeface="Unbounded Light"/>
              <a:ea typeface="Unbounded Light"/>
              <a:cs typeface="Unbounded Light"/>
              <a:sym typeface="Unbounded Light"/>
            </a:endParaRPr>
          </a:p>
          <a:p>
            <a:pPr indent="-330200" lvl="1" marL="914400" rtl="0" algn="l">
              <a:spcBef>
                <a:spcPts val="0"/>
              </a:spcBef>
              <a:spcAft>
                <a:spcPts val="0"/>
              </a:spcAft>
              <a:buClr>
                <a:schemeClr val="lt1"/>
              </a:buClr>
              <a:buSzPts val="1600"/>
              <a:buFont typeface="Unbounded Light"/>
              <a:buChar char="○"/>
            </a:pPr>
            <a:r>
              <a:rPr lang="en" sz="1600">
                <a:solidFill>
                  <a:schemeClr val="lt1"/>
                </a:solidFill>
                <a:latin typeface="Unbounded Light"/>
                <a:ea typeface="Unbounded Light"/>
                <a:cs typeface="Unbounded Light"/>
                <a:sym typeface="Unbounded Light"/>
              </a:rPr>
              <a:t>Map the roles and responsibilities of CGO </a:t>
            </a:r>
            <a:endParaRPr sz="1600">
              <a:solidFill>
                <a:schemeClr val="lt1"/>
              </a:solidFill>
              <a:latin typeface="Unbounded Light"/>
              <a:ea typeface="Unbounded Light"/>
              <a:cs typeface="Unbounded Light"/>
              <a:sym typeface="Unbounded Light"/>
            </a:endParaRPr>
          </a:p>
          <a:p>
            <a:pPr indent="-330200" lvl="1" marL="914400" rtl="0" algn="l">
              <a:spcBef>
                <a:spcPts val="0"/>
              </a:spcBef>
              <a:spcAft>
                <a:spcPts val="0"/>
              </a:spcAft>
              <a:buClr>
                <a:schemeClr val="lt1"/>
              </a:buClr>
              <a:buSzPts val="1600"/>
              <a:buFont typeface="Unbounded Light"/>
              <a:buChar char="○"/>
            </a:pPr>
            <a:r>
              <a:rPr lang="en" sz="1600">
                <a:solidFill>
                  <a:schemeClr val="lt1"/>
                </a:solidFill>
                <a:latin typeface="Unbounded Light"/>
                <a:ea typeface="Unbounded Light"/>
                <a:cs typeface="Unbounded Light"/>
                <a:sym typeface="Unbounded Light"/>
              </a:rPr>
              <a:t>Map the necessary competences of a CGO</a:t>
            </a:r>
            <a:endParaRPr sz="1600">
              <a:solidFill>
                <a:schemeClr val="lt1"/>
              </a:solidFill>
              <a:latin typeface="Unbounded Light"/>
              <a:ea typeface="Unbounded Light"/>
              <a:cs typeface="Unbounded Light"/>
              <a:sym typeface="Unbounded Light"/>
            </a:endParaRPr>
          </a:p>
          <a:p>
            <a:pPr indent="-342900" lvl="0" marL="457200" rtl="0" algn="l">
              <a:spcBef>
                <a:spcPts val="0"/>
              </a:spcBef>
              <a:spcAft>
                <a:spcPts val="0"/>
              </a:spcAft>
              <a:buClr>
                <a:schemeClr val="lt1"/>
              </a:buClr>
              <a:buSzPts val="1800"/>
              <a:buFont typeface="Unbounded Light"/>
              <a:buChar char="●"/>
            </a:pPr>
            <a:r>
              <a:rPr lang="en">
                <a:solidFill>
                  <a:schemeClr val="lt1"/>
                </a:solidFill>
                <a:latin typeface="Unbounded Light"/>
                <a:ea typeface="Unbounded Light"/>
                <a:cs typeface="Unbounded Light"/>
                <a:sym typeface="Unbounded Light"/>
              </a:rPr>
              <a:t>Micro-Commitment: What are the next tangible steps for you to develop your profile? </a:t>
            </a:r>
            <a:endParaRPr>
              <a:solidFill>
                <a:schemeClr val="lt1"/>
              </a:solidFill>
              <a:latin typeface="Unbounded Light"/>
              <a:ea typeface="Unbounded Light"/>
              <a:cs typeface="Unbounded Light"/>
              <a:sym typeface="Unbounded Light"/>
            </a:endParaRPr>
          </a:p>
          <a:p>
            <a:pPr indent="-323850" lvl="1" marL="914400" rtl="0" algn="l">
              <a:spcBef>
                <a:spcPts val="0"/>
              </a:spcBef>
              <a:spcAft>
                <a:spcPts val="0"/>
              </a:spcAft>
              <a:buClr>
                <a:schemeClr val="lt1"/>
              </a:buClr>
              <a:buSzPts val="1500"/>
              <a:buFont typeface="Unbounded Light"/>
              <a:buChar char="○"/>
            </a:pPr>
            <a:r>
              <a:rPr lang="en" sz="1500">
                <a:solidFill>
                  <a:schemeClr val="lt1"/>
                </a:solidFill>
                <a:latin typeface="Unbounded Light"/>
                <a:ea typeface="Unbounded Light"/>
                <a:cs typeface="Unbounded Light"/>
                <a:sym typeface="Unbounded Light"/>
              </a:rPr>
              <a:t>Reflect on your strengths and weaknesses </a:t>
            </a:r>
            <a:endParaRPr sz="1500">
              <a:solidFill>
                <a:schemeClr val="lt1"/>
              </a:solidFill>
              <a:latin typeface="Unbounded Light"/>
              <a:ea typeface="Unbounded Light"/>
              <a:cs typeface="Unbounded Light"/>
              <a:sym typeface="Unbounded Light"/>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8" name="Shape 1768"/>
        <p:cNvGrpSpPr/>
        <p:nvPr/>
      </p:nvGrpSpPr>
      <p:grpSpPr>
        <a:xfrm>
          <a:off x="0" y="0"/>
          <a:ext cx="0" cy="0"/>
          <a:chOff x="0" y="0"/>
          <a:chExt cx="0" cy="0"/>
        </a:xfrm>
      </p:grpSpPr>
      <p:sp>
        <p:nvSpPr>
          <p:cNvPr id="1769" name="Google Shape;1769;p265"/>
          <p:cNvSpPr txBox="1"/>
          <p:nvPr>
            <p:ph type="title"/>
          </p:nvPr>
        </p:nvSpPr>
        <p:spPr>
          <a:xfrm>
            <a:off x="493125" y="4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Unbounded Medium"/>
                <a:ea typeface="Unbounded Medium"/>
                <a:cs typeface="Unbounded Medium"/>
                <a:sym typeface="Unbounded Medium"/>
              </a:rPr>
              <a:t>Title</a:t>
            </a:r>
            <a:endParaRPr sz="3020">
              <a:solidFill>
                <a:schemeClr val="lt1"/>
              </a:solidFill>
              <a:latin typeface="Unbounded Medium"/>
              <a:ea typeface="Unbounded Medium"/>
              <a:cs typeface="Unbounded Medium"/>
              <a:sym typeface="Unbounded Medium"/>
            </a:endParaRPr>
          </a:p>
        </p:txBody>
      </p:sp>
      <p:sp>
        <p:nvSpPr>
          <p:cNvPr id="1770" name="Google Shape;1770;p265"/>
          <p:cNvSpPr txBox="1"/>
          <p:nvPr>
            <p:ph idx="1" type="body"/>
          </p:nvPr>
        </p:nvSpPr>
        <p:spPr>
          <a:xfrm>
            <a:off x="493125" y="1152475"/>
            <a:ext cx="71268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1000"/>
              </a:spcAft>
              <a:buClr>
                <a:schemeClr val="lt1"/>
              </a:buClr>
              <a:buSzPts val="2000"/>
              <a:buFont typeface="Unbounded Light"/>
              <a:buChar char="●"/>
            </a:pPr>
            <a:r>
              <a:rPr lang="en">
                <a:solidFill>
                  <a:schemeClr val="lt1"/>
                </a:solidFill>
                <a:latin typeface="Unbounded Light"/>
                <a:ea typeface="Unbounded Light"/>
                <a:cs typeface="Unbounded Light"/>
                <a:sym typeface="Unbounded Light"/>
              </a:rPr>
              <a:t>Text</a:t>
            </a:r>
            <a:endParaRPr sz="2000">
              <a:solidFill>
                <a:schemeClr val="lt1"/>
              </a:solidFill>
              <a:latin typeface="Unbounded Light"/>
              <a:ea typeface="Unbounded Light"/>
              <a:cs typeface="Unbounded Light"/>
              <a:sym typeface="Unbound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should you care?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311700" y="79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solidFill>
                  <a:schemeClr val="lt1"/>
                </a:solidFill>
              </a:rPr>
              <a:t>How do you rate your expertise?</a:t>
            </a:r>
            <a:endParaRPr sz="2822">
              <a:solidFill>
                <a:schemeClr val="lt1"/>
              </a:solidFill>
            </a:endParaRPr>
          </a:p>
          <a:p>
            <a:pPr indent="0" lvl="0" marL="0" rtl="0" algn="l">
              <a:spcBef>
                <a:spcPts val="0"/>
              </a:spcBef>
              <a:spcAft>
                <a:spcPts val="0"/>
              </a:spcAft>
              <a:buNone/>
            </a:pPr>
            <a:r>
              <a:t/>
            </a:r>
            <a:endParaRPr/>
          </a:p>
        </p:txBody>
      </p:sp>
      <p:sp>
        <p:nvSpPr>
          <p:cNvPr id="342" name="Google Shape;342;p61"/>
          <p:cNvSpPr txBox="1"/>
          <p:nvPr>
            <p:ph idx="1" type="body"/>
          </p:nvPr>
        </p:nvSpPr>
        <p:spPr>
          <a:xfrm>
            <a:off x="311700" y="1503650"/>
            <a:ext cx="3999900" cy="32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Rate</a:t>
            </a:r>
            <a:r>
              <a:rPr lang="en" sz="1800"/>
              <a:t> your blockchain governance expertise on a </a:t>
            </a:r>
            <a:r>
              <a:rPr lang="en" sz="1800"/>
              <a:t>scale</a:t>
            </a:r>
            <a:r>
              <a:rPr lang="en" sz="1800"/>
              <a:t> from 0 (none) to 3 (expert).</a:t>
            </a:r>
            <a:endParaRPr sz="1800"/>
          </a:p>
          <a:p>
            <a:pPr indent="0" lvl="0" marL="0" rtl="0" algn="l">
              <a:spcBef>
                <a:spcPts val="1200"/>
              </a:spcBef>
              <a:spcAft>
                <a:spcPts val="0"/>
              </a:spcAft>
              <a:buNone/>
            </a:pPr>
            <a:r>
              <a:rPr lang="en" sz="1800"/>
              <a:t>Share your insights on </a:t>
            </a:r>
            <a:r>
              <a:rPr b="1" lang="en" sz="1800"/>
              <a:t>www.menti.com </a:t>
            </a:r>
            <a:endParaRPr b="1" sz="1800"/>
          </a:p>
          <a:p>
            <a:pPr indent="0" lvl="0" marL="0" rtl="0" algn="l">
              <a:spcBef>
                <a:spcPts val="1200"/>
              </a:spcBef>
              <a:spcAft>
                <a:spcPts val="1200"/>
              </a:spcAft>
              <a:buNone/>
            </a:pPr>
            <a:r>
              <a:rPr b="1" lang="en" sz="1800"/>
              <a:t>Access code: </a:t>
            </a:r>
            <a:r>
              <a:rPr b="1" lang="en" sz="1800">
                <a:highlight>
                  <a:schemeClr val="accent6"/>
                </a:highlight>
              </a:rPr>
              <a:t>XYZ</a:t>
            </a:r>
            <a:endParaRPr b="1" sz="1800">
              <a:highlight>
                <a:schemeClr val="accent6"/>
              </a:highlight>
            </a:endParaRPr>
          </a:p>
        </p:txBody>
      </p:sp>
      <p:sp>
        <p:nvSpPr>
          <p:cNvPr id="343" name="Google Shape;343;p61"/>
          <p:cNvSpPr txBox="1"/>
          <p:nvPr>
            <p:ph idx="2" type="body"/>
          </p:nvPr>
        </p:nvSpPr>
        <p:spPr>
          <a:xfrm>
            <a:off x="4832400" y="1503650"/>
            <a:ext cx="3999900" cy="327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Scan this </a:t>
            </a:r>
            <a:r>
              <a:rPr lang="en" sz="1800">
                <a:highlight>
                  <a:schemeClr val="accent6"/>
                </a:highlight>
              </a:rPr>
              <a:t>QR code:</a:t>
            </a:r>
            <a:r>
              <a:rPr lang="en" sz="1800"/>
              <a:t> </a:t>
            </a:r>
            <a:endParaRPr sz="1800"/>
          </a:p>
        </p:txBody>
      </p:sp>
      <p:pic>
        <p:nvPicPr>
          <p:cNvPr id="344" name="Google Shape;344;p61"/>
          <p:cNvPicPr preferRelativeResize="0"/>
          <p:nvPr/>
        </p:nvPicPr>
        <p:blipFill>
          <a:blip r:embed="rId3">
            <a:alphaModFix/>
          </a:blip>
          <a:stretch>
            <a:fillRect/>
          </a:stretch>
        </p:blipFill>
        <p:spPr>
          <a:xfrm>
            <a:off x="4927625" y="1982775"/>
            <a:ext cx="1760675" cy="176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Become a governance expert!</a:t>
            </a:r>
            <a:endParaRPr sz="2822"/>
          </a:p>
        </p:txBody>
      </p:sp>
      <p:sp>
        <p:nvSpPr>
          <p:cNvPr id="350" name="Google Shape;350;p62"/>
          <p:cNvSpPr txBox="1"/>
          <p:nvPr>
            <p:ph idx="1" type="body"/>
          </p:nvPr>
        </p:nvSpPr>
        <p:spPr>
          <a:xfrm>
            <a:off x="311700" y="1503675"/>
            <a:ext cx="8048700" cy="3456000"/>
          </a:xfrm>
          <a:prstGeom prst="rect">
            <a:avLst/>
          </a:prstGeom>
          <a:ln>
            <a:noFill/>
          </a:ln>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lang="en"/>
              <a:t>Governance is often </a:t>
            </a:r>
            <a:r>
              <a:rPr lang="en"/>
              <a:t>poorly</a:t>
            </a:r>
            <a:r>
              <a:rPr lang="en"/>
              <a:t> understood yet highly relevant for the </a:t>
            </a:r>
            <a:r>
              <a:rPr lang="en"/>
              <a:t>success</a:t>
            </a:r>
            <a:r>
              <a:rPr lang="en"/>
              <a:t> of a blockchain project;</a:t>
            </a:r>
            <a:endParaRPr/>
          </a:p>
          <a:p>
            <a:pPr indent="-342900" lvl="0" marL="457200" rtl="0" algn="l">
              <a:spcBef>
                <a:spcPts val="1000"/>
              </a:spcBef>
              <a:spcAft>
                <a:spcPts val="0"/>
              </a:spcAft>
              <a:buSzPts val="1800"/>
              <a:buFont typeface="Arial"/>
              <a:buChar char="●"/>
            </a:pPr>
            <a:r>
              <a:rPr lang="en"/>
              <a:t>There is a noticeable lack of technologists trained in blockchain governance; </a:t>
            </a:r>
            <a:endParaRPr/>
          </a:p>
          <a:p>
            <a:pPr indent="-342900" lvl="0" marL="457200" rtl="0" algn="l">
              <a:spcBef>
                <a:spcPts val="1000"/>
              </a:spcBef>
              <a:spcAft>
                <a:spcPts val="0"/>
              </a:spcAft>
              <a:buSzPts val="1800"/>
              <a:buFont typeface="Arial"/>
              <a:buChar char="●"/>
            </a:pPr>
            <a:r>
              <a:rPr lang="en"/>
              <a:t>Polkadot is a highly decentralized governance system;</a:t>
            </a:r>
            <a:endParaRPr/>
          </a:p>
          <a:p>
            <a:pPr indent="-342900" lvl="0" marL="457200" rtl="0" algn="l">
              <a:spcBef>
                <a:spcPts val="1000"/>
              </a:spcBef>
              <a:spcAft>
                <a:spcPts val="0"/>
              </a:spcAft>
              <a:buSzPts val="1800"/>
              <a:buFont typeface="Arial"/>
              <a:buChar char="●"/>
            </a:pPr>
            <a:r>
              <a:rPr lang="en"/>
              <a:t>Your governance expertise is a critical asset for your project’s long-term impact and viability.   </a:t>
            </a:r>
            <a:endParaRPr/>
          </a:p>
          <a:p>
            <a:pPr indent="0" lvl="0" marL="0" rtl="0" algn="l">
              <a:spcBef>
                <a:spcPts val="1000"/>
              </a:spcBef>
              <a:spcAft>
                <a:spcPts val="1000"/>
              </a:spcAft>
              <a:buNone/>
            </a:pPr>
            <a:r>
              <a:t/>
            </a:r>
            <a:endParaRPr i="1"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educational goal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4"/>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Promote governance literacy </a:t>
            </a:r>
            <a:endParaRPr sz="2822"/>
          </a:p>
        </p:txBody>
      </p:sp>
      <p:sp>
        <p:nvSpPr>
          <p:cNvPr id="361" name="Google Shape;361;p64"/>
          <p:cNvSpPr txBox="1"/>
          <p:nvPr>
            <p:ph idx="1" type="body"/>
          </p:nvPr>
        </p:nvSpPr>
        <p:spPr>
          <a:xfrm>
            <a:off x="311700" y="1503675"/>
            <a:ext cx="8520600" cy="3456000"/>
          </a:xfrm>
          <a:prstGeom prst="rect">
            <a:avLst/>
          </a:prstGeom>
          <a:ln>
            <a:noFill/>
          </a:ln>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Arial"/>
              <a:buChar char="●"/>
            </a:pPr>
            <a:r>
              <a:rPr lang="en"/>
              <a:t>Equip blockchain technologists with the necessary competences to design and implement effective governance, both on-chain and off-chain. </a:t>
            </a:r>
            <a:endParaRPr/>
          </a:p>
          <a:p>
            <a:pPr indent="-342900" lvl="0" marL="457200" rtl="0" algn="l">
              <a:spcBef>
                <a:spcPts val="1000"/>
              </a:spcBef>
              <a:spcAft>
                <a:spcPts val="0"/>
              </a:spcAft>
              <a:buSzPts val="1800"/>
              <a:buFont typeface="Unbounded Light"/>
              <a:buChar char="●"/>
            </a:pPr>
            <a:r>
              <a:rPr lang="en"/>
              <a:t>Contribute to the professionalization of blockchain governance as a recognised field of expertise.</a:t>
            </a:r>
            <a:endParaRPr/>
          </a:p>
          <a:p>
            <a:pPr indent="0" lvl="0" marL="0" rtl="0" algn="l">
              <a:spcBef>
                <a:spcPts val="1000"/>
              </a:spcBef>
              <a:spcAft>
                <a:spcPts val="1000"/>
              </a:spcAft>
              <a:buNone/>
            </a:pPr>
            <a:r>
              <a:t/>
            </a:r>
            <a:endParaRPr i="1"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ph type="title"/>
          </p:nvPr>
        </p:nvSpPr>
        <p:spPr>
          <a:xfrm>
            <a:off x="311700" y="79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0" lang="en" sz="2500">
                <a:solidFill>
                  <a:schemeClr val="lt1"/>
                </a:solidFill>
                <a:latin typeface="Unbounded Medium"/>
                <a:ea typeface="Unbounded Medium"/>
                <a:cs typeface="Unbounded Medium"/>
                <a:sym typeface="Unbounded Medium"/>
              </a:rPr>
              <a:t>Learning outcomes</a:t>
            </a:r>
            <a:endParaRPr b="0" sz="2500">
              <a:solidFill>
                <a:schemeClr val="lt1"/>
              </a:solidFill>
              <a:latin typeface="Unbounded Medium"/>
              <a:ea typeface="Unbounded Medium"/>
              <a:cs typeface="Unbounded Medium"/>
              <a:sym typeface="Unbounded Medium"/>
            </a:endParaRPr>
          </a:p>
          <a:p>
            <a:pPr indent="0" lvl="0" marL="0" rtl="0" algn="l">
              <a:spcBef>
                <a:spcPts val="0"/>
              </a:spcBef>
              <a:spcAft>
                <a:spcPts val="0"/>
              </a:spcAft>
              <a:buSzPts val="990"/>
              <a:buNone/>
            </a:pPr>
            <a:r>
              <a:t/>
            </a:r>
            <a:endParaRPr sz="2540"/>
          </a:p>
        </p:txBody>
      </p:sp>
      <p:sp>
        <p:nvSpPr>
          <p:cNvPr id="367" name="Google Shape;367;p65"/>
          <p:cNvSpPr txBox="1"/>
          <p:nvPr>
            <p:ph idx="1" type="body"/>
          </p:nvPr>
        </p:nvSpPr>
        <p:spPr>
          <a:xfrm>
            <a:off x="311700" y="1503675"/>
            <a:ext cx="8520600" cy="345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Unbounded"/>
              <a:buAutoNum type="arabicPeriod"/>
            </a:pPr>
            <a:r>
              <a:rPr lang="en"/>
              <a:t>Understand the key governance principles, mechanisms and trade-offs;</a:t>
            </a:r>
            <a:endParaRPr/>
          </a:p>
          <a:p>
            <a:pPr indent="-342900" lvl="0" marL="457200" rtl="0" algn="l">
              <a:spcBef>
                <a:spcPts val="1000"/>
              </a:spcBef>
              <a:spcAft>
                <a:spcPts val="0"/>
              </a:spcAft>
              <a:buClr>
                <a:schemeClr val="lt1"/>
              </a:buClr>
              <a:buSzPts val="1800"/>
              <a:buFont typeface="Unbounded"/>
              <a:buAutoNum type="arabicPeriod"/>
            </a:pPr>
            <a:r>
              <a:rPr lang="en"/>
              <a:t>Develop a strategy for progressive decentralization; </a:t>
            </a:r>
            <a:endParaRPr/>
          </a:p>
          <a:p>
            <a:pPr indent="-342900" lvl="0" marL="457200" rtl="0" algn="l">
              <a:spcBef>
                <a:spcPts val="1000"/>
              </a:spcBef>
              <a:spcAft>
                <a:spcPts val="0"/>
              </a:spcAft>
              <a:buClr>
                <a:schemeClr val="lt1"/>
              </a:buClr>
              <a:buSzPts val="1800"/>
              <a:buFont typeface="Unbounded"/>
              <a:buAutoNum type="arabicPeriod"/>
            </a:pPr>
            <a:r>
              <a:rPr lang="en"/>
              <a:t>Design and implement effective governance innovations; </a:t>
            </a:r>
            <a:endParaRPr/>
          </a:p>
          <a:p>
            <a:pPr indent="-342900" lvl="0" marL="457200" rtl="0" algn="l">
              <a:spcBef>
                <a:spcPts val="1000"/>
              </a:spcBef>
              <a:spcAft>
                <a:spcPts val="0"/>
              </a:spcAft>
              <a:buClr>
                <a:schemeClr val="lt1"/>
              </a:buClr>
              <a:buSzPts val="1800"/>
              <a:buFont typeface="Unbounded"/>
              <a:buAutoNum type="arabicPeriod"/>
            </a:pPr>
            <a:r>
              <a:rPr lang="en"/>
              <a:t>Navigate their political, regulatory and ethical implications;</a:t>
            </a:r>
            <a:endParaRPr/>
          </a:p>
          <a:p>
            <a:pPr indent="-342900" lvl="0" marL="457200" rtl="0" algn="l">
              <a:spcBef>
                <a:spcPts val="1000"/>
              </a:spcBef>
              <a:spcAft>
                <a:spcPts val="1000"/>
              </a:spcAft>
              <a:buClr>
                <a:schemeClr val="lt1"/>
              </a:buClr>
              <a:buSzPts val="1800"/>
              <a:buFont typeface="Unbounded"/>
              <a:buAutoNum type="arabicPeriod"/>
            </a:pPr>
            <a:r>
              <a:rPr lang="en"/>
              <a:t>Measure and improve the impact of governance systems.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0"/>
          <p:cNvSpPr txBox="1"/>
          <p:nvPr>
            <p:ph type="title"/>
          </p:nvPr>
        </p:nvSpPr>
        <p:spPr>
          <a:xfrm>
            <a:off x="461425" y="244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Agenda</a:t>
            </a:r>
            <a:endParaRPr sz="3600"/>
          </a:p>
        </p:txBody>
      </p:sp>
      <p:sp>
        <p:nvSpPr>
          <p:cNvPr id="164" name="Google Shape;164;p40"/>
          <p:cNvSpPr txBox="1"/>
          <p:nvPr>
            <p:ph idx="1" type="body"/>
          </p:nvPr>
        </p:nvSpPr>
        <p:spPr>
          <a:xfrm>
            <a:off x="4351850" y="1386350"/>
            <a:ext cx="4432200" cy="2807400"/>
          </a:xfrm>
          <a:prstGeom prst="rect">
            <a:avLst/>
          </a:prstGeom>
        </p:spPr>
        <p:txBody>
          <a:bodyPr anchorCtr="0" anchor="t" bIns="91425" lIns="91425" spcFirstLastPara="1" rIns="91425" wrap="square" tIns="91425">
            <a:normAutofit lnSpcReduction="10000"/>
          </a:bodyPr>
          <a:lstStyle/>
          <a:p>
            <a:pPr indent="-342900" lvl="0" marL="457200" rtl="0" algn="l">
              <a:lnSpc>
                <a:spcPct val="105000"/>
              </a:lnSpc>
              <a:spcBef>
                <a:spcPts val="0"/>
              </a:spcBef>
              <a:spcAft>
                <a:spcPts val="0"/>
              </a:spcAft>
              <a:buClr>
                <a:schemeClr val="lt1"/>
              </a:buClr>
              <a:buSzPts val="1800"/>
              <a:buFont typeface="Unbounded"/>
              <a:buChar char="●"/>
            </a:pPr>
            <a:r>
              <a:rPr lang="en"/>
              <a:t>Meet the faculty </a:t>
            </a:r>
            <a:endParaRPr/>
          </a:p>
          <a:p>
            <a:pPr indent="-342900" lvl="0" marL="457200" rtl="0" algn="l">
              <a:lnSpc>
                <a:spcPct val="105000"/>
              </a:lnSpc>
              <a:spcBef>
                <a:spcPts val="1000"/>
              </a:spcBef>
              <a:spcAft>
                <a:spcPts val="0"/>
              </a:spcAft>
              <a:buClr>
                <a:schemeClr val="lt1"/>
              </a:buClr>
              <a:buSzPts val="1800"/>
              <a:buFont typeface="Unbounded"/>
              <a:buChar char="●"/>
            </a:pPr>
            <a:r>
              <a:rPr lang="en"/>
              <a:t>What is this about? </a:t>
            </a:r>
            <a:endParaRPr/>
          </a:p>
          <a:p>
            <a:pPr indent="-342900" lvl="0" marL="457200" rtl="0" algn="l">
              <a:lnSpc>
                <a:spcPct val="105000"/>
              </a:lnSpc>
              <a:spcBef>
                <a:spcPts val="1000"/>
              </a:spcBef>
              <a:spcAft>
                <a:spcPts val="0"/>
              </a:spcAft>
              <a:buClr>
                <a:schemeClr val="lt1"/>
              </a:buClr>
              <a:buSzPts val="1800"/>
              <a:buFont typeface="Unbounded"/>
              <a:buChar char="●"/>
            </a:pPr>
            <a:r>
              <a:rPr lang="en"/>
              <a:t>Why does it matter?</a:t>
            </a:r>
            <a:endParaRPr/>
          </a:p>
          <a:p>
            <a:pPr indent="-342900" lvl="0" marL="457200" rtl="0" algn="l">
              <a:lnSpc>
                <a:spcPct val="105000"/>
              </a:lnSpc>
              <a:spcBef>
                <a:spcPts val="1000"/>
              </a:spcBef>
              <a:spcAft>
                <a:spcPts val="0"/>
              </a:spcAft>
              <a:buClr>
                <a:schemeClr val="lt1"/>
              </a:buClr>
              <a:buSzPts val="1800"/>
              <a:buFont typeface="Unbounded"/>
              <a:buChar char="●"/>
            </a:pPr>
            <a:r>
              <a:rPr lang="en"/>
              <a:t>Educational goals </a:t>
            </a:r>
            <a:endParaRPr/>
          </a:p>
          <a:p>
            <a:pPr indent="-342900" lvl="0" marL="457200" rtl="0" algn="l">
              <a:lnSpc>
                <a:spcPct val="105000"/>
              </a:lnSpc>
              <a:spcBef>
                <a:spcPts val="1000"/>
              </a:spcBef>
              <a:spcAft>
                <a:spcPts val="0"/>
              </a:spcAft>
              <a:buClr>
                <a:schemeClr val="lt1"/>
              </a:buClr>
              <a:buSzPts val="1800"/>
              <a:buFont typeface="Unbounded"/>
              <a:buChar char="●"/>
            </a:pPr>
            <a:r>
              <a:rPr lang="en"/>
              <a:t>Module overview </a:t>
            </a:r>
            <a:endParaRPr/>
          </a:p>
          <a:p>
            <a:pPr indent="-342900" lvl="0" marL="457200" rtl="0" algn="l">
              <a:lnSpc>
                <a:spcPct val="105000"/>
              </a:lnSpc>
              <a:spcBef>
                <a:spcPts val="1000"/>
              </a:spcBef>
              <a:spcAft>
                <a:spcPts val="0"/>
              </a:spcAft>
              <a:buClr>
                <a:schemeClr val="lt1"/>
              </a:buClr>
              <a:buSzPts val="1800"/>
              <a:buFont typeface="Unbounded"/>
              <a:buChar char="●"/>
            </a:pPr>
            <a:r>
              <a:rPr lang="en"/>
              <a:t>Module logistics </a:t>
            </a:r>
            <a:endParaRPr/>
          </a:p>
          <a:p>
            <a:pPr indent="-342900" lvl="0" marL="457200" rtl="0" algn="l">
              <a:lnSpc>
                <a:spcPct val="105000"/>
              </a:lnSpc>
              <a:spcBef>
                <a:spcPts val="1000"/>
              </a:spcBef>
              <a:spcAft>
                <a:spcPts val="1000"/>
              </a:spcAft>
              <a:buClr>
                <a:schemeClr val="lt1"/>
              </a:buClr>
              <a:buSzPts val="1800"/>
              <a:buFont typeface="Unbounded"/>
              <a:buChar char="●"/>
            </a:pPr>
            <a:r>
              <a:rPr lang="en"/>
              <a:t>Q&amp;A</a:t>
            </a:r>
            <a:endParaRPr/>
          </a:p>
        </p:txBody>
      </p:sp>
      <p:cxnSp>
        <p:nvCxnSpPr>
          <p:cNvPr id="165" name="Google Shape;165;p40"/>
          <p:cNvCxnSpPr/>
          <p:nvPr/>
        </p:nvCxnSpPr>
        <p:spPr>
          <a:xfrm>
            <a:off x="3583700" y="2235200"/>
            <a:ext cx="2100" cy="11097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Module overview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8"/>
          <p:cNvPicPr preferRelativeResize="0"/>
          <p:nvPr/>
        </p:nvPicPr>
        <p:blipFill>
          <a:blip r:embed="rId3">
            <a:alphaModFix/>
          </a:blip>
          <a:stretch>
            <a:fillRect/>
          </a:stretch>
        </p:blipFill>
        <p:spPr>
          <a:xfrm>
            <a:off x="7567075" y="-171925"/>
            <a:ext cx="2055122" cy="1370075"/>
          </a:xfrm>
          <a:prstGeom prst="rect">
            <a:avLst/>
          </a:prstGeom>
          <a:noFill/>
          <a:ln>
            <a:noFill/>
          </a:ln>
        </p:spPr>
      </p:pic>
      <p:pic>
        <p:nvPicPr>
          <p:cNvPr id="383" name="Google Shape;383;p68"/>
          <p:cNvPicPr preferRelativeResize="0"/>
          <p:nvPr/>
        </p:nvPicPr>
        <p:blipFill>
          <a:blip r:embed="rId3">
            <a:alphaModFix/>
          </a:blip>
          <a:stretch>
            <a:fillRect/>
          </a:stretch>
        </p:blipFill>
        <p:spPr>
          <a:xfrm>
            <a:off x="4299200" y="3773425"/>
            <a:ext cx="2055122" cy="1370075"/>
          </a:xfrm>
          <a:prstGeom prst="rect">
            <a:avLst/>
          </a:prstGeom>
          <a:noFill/>
          <a:ln>
            <a:noFill/>
          </a:ln>
        </p:spPr>
      </p:pic>
      <p:graphicFrame>
        <p:nvGraphicFramePr>
          <p:cNvPr id="384" name="Google Shape;384;p68"/>
          <p:cNvGraphicFramePr/>
          <p:nvPr/>
        </p:nvGraphicFramePr>
        <p:xfrm>
          <a:off x="632388" y="661738"/>
          <a:ext cx="3000000" cy="3000000"/>
        </p:xfrm>
        <a:graphic>
          <a:graphicData uri="http://schemas.openxmlformats.org/drawingml/2006/table">
            <a:tbl>
              <a:tblPr>
                <a:noFill/>
                <a:tableStyleId>{071143C5-D932-4FDC-85D8-97D397B40AE8}</a:tableStyleId>
              </a:tblPr>
              <a:tblGrid>
                <a:gridCol w="799875"/>
                <a:gridCol w="2316825"/>
                <a:gridCol w="2501425"/>
                <a:gridCol w="2261075"/>
              </a:tblGrid>
              <a:tr h="302425">
                <a:tc>
                  <a:txBody>
                    <a:bodyPr/>
                    <a:lstStyle/>
                    <a:p>
                      <a:pPr indent="0" lvl="0" marL="0" rtl="0" algn="l">
                        <a:spcBef>
                          <a:spcPts val="0"/>
                        </a:spcBef>
                        <a:spcAft>
                          <a:spcPts val="0"/>
                        </a:spcAft>
                        <a:buNone/>
                      </a:pPr>
                      <a:r>
                        <a:rPr b="1" lang="en" sz="1000">
                          <a:solidFill>
                            <a:schemeClr val="lt1"/>
                          </a:solidFill>
                          <a:latin typeface="Unbounded"/>
                          <a:ea typeface="Unbounded"/>
                          <a:cs typeface="Unbounded"/>
                          <a:sym typeface="Unbounded"/>
                        </a:rPr>
                        <a:t>TIME</a:t>
                      </a:r>
                      <a:endParaRPr sz="10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lt1"/>
                          </a:solidFill>
                          <a:latin typeface="Unbounded"/>
                          <a:ea typeface="Unbounded"/>
                          <a:cs typeface="Unbounded"/>
                          <a:sym typeface="Unbounded"/>
                        </a:rPr>
                        <a:t>DAY 1</a:t>
                      </a:r>
                      <a:endParaRPr b="1" sz="10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lt1"/>
                          </a:solidFill>
                          <a:latin typeface="Unbounded"/>
                          <a:ea typeface="Unbounded"/>
                          <a:cs typeface="Unbounded"/>
                          <a:sym typeface="Unbounded"/>
                        </a:rPr>
                        <a:t>DAY 2</a:t>
                      </a:r>
                      <a:endParaRPr b="1" sz="10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lt1"/>
                          </a:solidFill>
                          <a:latin typeface="Unbounded"/>
                          <a:ea typeface="Unbounded"/>
                          <a:cs typeface="Unbounded"/>
                          <a:sym typeface="Unbounded"/>
                        </a:rPr>
                        <a:t>DAY 3</a:t>
                      </a:r>
                      <a:endParaRPr b="1" sz="10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537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09AM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Kick-Off Presentation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Assignment Review &amp; </a:t>
                      </a:r>
                      <a:r>
                        <a:rPr lang="en" sz="700">
                          <a:solidFill>
                            <a:schemeClr val="lt1"/>
                          </a:solidFill>
                          <a:latin typeface="Unbounded Light"/>
                          <a:ea typeface="Unbounded Light"/>
                          <a:cs typeface="Unbounded Light"/>
                          <a:sym typeface="Unbounded Light"/>
                        </a:rPr>
                        <a:t>Sharing Circle</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Integration &amp; </a:t>
                      </a:r>
                      <a:r>
                        <a:rPr lang="en" sz="700">
                          <a:solidFill>
                            <a:schemeClr val="lt1"/>
                          </a:solidFill>
                          <a:latin typeface="Unbounded Light"/>
                          <a:ea typeface="Unbounded Light"/>
                          <a:cs typeface="Unbounded Light"/>
                          <a:sym typeface="Unbounded Light"/>
                        </a:rPr>
                        <a:t>Learning Circle (Felix &amp; Lovisa)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860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10AM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1: “Blockchain Governance in Theory &amp; Practice” (Primavera)</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Presentation of Governance Challenges (Challenge Providers)</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Integration &amp; </a:t>
                      </a:r>
                      <a:r>
                        <a:rPr lang="en" sz="700">
                          <a:solidFill>
                            <a:schemeClr val="lt1"/>
                          </a:solidFill>
                          <a:latin typeface="Unbounded Light"/>
                          <a:ea typeface="Unbounded Light"/>
                          <a:cs typeface="Unbounded Light"/>
                          <a:sym typeface="Unbounded Light"/>
                        </a:rPr>
                        <a:t>Learning Circle (Felix &amp; Lovisa)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860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11AM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1: “Blockchain Governance in Theory &amp; Practice” (Primavera)</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Group Work on Challenges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Fish Bowl “The Future of Governance” (Primavera, Tara, Lovisa, Felix, Nathalie, Tommi)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860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12AM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1: “Blockchain Governance in Theory &amp; Practice” (Primavera)</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Group Work on Challenges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Wrap-Up &amp; Feedback Form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2890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01PM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Lunchbreak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Lunchbreak</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Lunchbreak</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537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02PM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2: “Blockchain Governance Design” (Tara &amp; Felix)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Group Work on Challenges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537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03PM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2: “Blockchain Governance Design” (Tara &amp; Felix)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Group Work on Challenges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537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04PM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Lecture 3: “OpenGov Introduction” (Tommi)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Challenge Presentation &amp; Feedback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537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05PM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Wrap-Up, Assignment + Q&amp;A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Challenge Presentation &amp; Feedback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29450">
                <a:tc>
                  <a:txBody>
                    <a:bodyPr/>
                    <a:lstStyle/>
                    <a:p>
                      <a:pPr indent="0" lvl="0" marL="0" rtl="0" algn="l">
                        <a:spcBef>
                          <a:spcPts val="0"/>
                        </a:spcBef>
                        <a:spcAft>
                          <a:spcPts val="0"/>
                        </a:spcAft>
                        <a:buNone/>
                      </a:pPr>
                      <a:r>
                        <a:rPr b="1" lang="en" sz="700">
                          <a:solidFill>
                            <a:schemeClr val="lt1"/>
                          </a:solidFill>
                          <a:latin typeface="Unbounded"/>
                          <a:ea typeface="Unbounded"/>
                          <a:cs typeface="Unbounded"/>
                          <a:sym typeface="Unbounded"/>
                        </a:rPr>
                        <a:t>06PM</a:t>
                      </a:r>
                      <a:endParaRPr b="1" sz="700">
                        <a:solidFill>
                          <a:schemeClr val="lt1"/>
                        </a:solidFill>
                        <a:latin typeface="Unbounded"/>
                        <a:ea typeface="Unbounded"/>
                        <a:cs typeface="Unbounded"/>
                        <a:sym typeface="Unbounded"/>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lt1"/>
                          </a:solidFill>
                          <a:latin typeface="Unbounded Light"/>
                          <a:ea typeface="Unbounded Light"/>
                          <a:cs typeface="Unbounded Light"/>
                          <a:sym typeface="Unbounded Light"/>
                        </a:rPr>
                        <a:t>Office Hour</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700">
                          <a:solidFill>
                            <a:schemeClr val="lt1"/>
                          </a:solidFill>
                          <a:latin typeface="Unbounded Light"/>
                          <a:ea typeface="Unbounded Light"/>
                          <a:cs typeface="Unbounded Light"/>
                          <a:sym typeface="Unbounded Light"/>
                        </a:rPr>
                        <a:t>Office Hour</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latin typeface="Unbounded Light"/>
                        <a:ea typeface="Unbounded Light"/>
                        <a:cs typeface="Unbounded Light"/>
                        <a:sym typeface="Unbounded Ligh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9"/>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Assignments</a:t>
            </a:r>
            <a:endParaRPr sz="2822"/>
          </a:p>
        </p:txBody>
      </p:sp>
      <p:sp>
        <p:nvSpPr>
          <p:cNvPr id="390" name="Google Shape;390;p69"/>
          <p:cNvSpPr txBox="1"/>
          <p:nvPr>
            <p:ph idx="1" type="body"/>
          </p:nvPr>
        </p:nvSpPr>
        <p:spPr>
          <a:xfrm>
            <a:off x="311700" y="1503675"/>
            <a:ext cx="3666300" cy="3456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t>Take Home Assignment (DAY 1)</a:t>
            </a:r>
            <a:endParaRPr b="1" sz="1400"/>
          </a:p>
          <a:p>
            <a:pPr indent="-317500" lvl="0" marL="457200" rtl="0" algn="l">
              <a:spcBef>
                <a:spcPts val="1200"/>
              </a:spcBef>
              <a:spcAft>
                <a:spcPts val="0"/>
              </a:spcAft>
              <a:buSzPts val="1400"/>
              <a:buFont typeface="Unbounded Light"/>
              <a:buChar char="●"/>
            </a:pPr>
            <a:r>
              <a:rPr lang="en" sz="1400">
                <a:latin typeface="Unbounded Light"/>
                <a:ea typeface="Unbounded Light"/>
                <a:cs typeface="Unbounded Light"/>
                <a:sym typeface="Unbounded Light"/>
              </a:rPr>
              <a:t>To be completed by beginning of DAY 2;</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To be presented in class to peers;</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Please a review course material from DAY 1 for completion. </a:t>
            </a:r>
            <a:endParaRPr sz="1400">
              <a:latin typeface="Unbounded Light"/>
              <a:ea typeface="Unbounded Light"/>
              <a:cs typeface="Unbounded Light"/>
              <a:sym typeface="Unbounded Light"/>
            </a:endParaRPr>
          </a:p>
        </p:txBody>
      </p:sp>
      <p:sp>
        <p:nvSpPr>
          <p:cNvPr id="391" name="Google Shape;391;p69"/>
          <p:cNvSpPr txBox="1"/>
          <p:nvPr>
            <p:ph idx="1" type="body"/>
          </p:nvPr>
        </p:nvSpPr>
        <p:spPr>
          <a:xfrm>
            <a:off x="4498200" y="1503675"/>
            <a:ext cx="3666300" cy="3456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t>Governance Challenge (DAY 2)</a:t>
            </a:r>
            <a:endParaRPr b="1" sz="1400"/>
          </a:p>
          <a:p>
            <a:pPr indent="-317500" lvl="0" marL="457200" rtl="0" algn="l">
              <a:spcBef>
                <a:spcPts val="1200"/>
              </a:spcBef>
              <a:spcAft>
                <a:spcPts val="0"/>
              </a:spcAft>
              <a:buSzPts val="1400"/>
              <a:buFont typeface="Unbounded Light"/>
              <a:buChar char="●"/>
            </a:pPr>
            <a:r>
              <a:rPr lang="en" sz="1400">
                <a:latin typeface="Unbounded Light"/>
                <a:ea typeface="Unbounded Light"/>
                <a:cs typeface="Unbounded Light"/>
                <a:sym typeface="Unbounded Light"/>
              </a:rPr>
              <a:t>To be completed by end of DAY 2; </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To be presented in class to faculty and peers; </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Please review your governance challenge briefing and reading recommendations before DAY 2. </a:t>
            </a:r>
            <a:endParaRPr sz="1400">
              <a:latin typeface="Unbounded Light"/>
              <a:ea typeface="Unbounded Light"/>
              <a:cs typeface="Unbounded Light"/>
              <a:sym typeface="Unbound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Module logistics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1"/>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Online &amp; on-site participation </a:t>
            </a:r>
            <a:endParaRPr sz="2822"/>
          </a:p>
        </p:txBody>
      </p:sp>
      <p:sp>
        <p:nvSpPr>
          <p:cNvPr id="402" name="Google Shape;402;p71"/>
          <p:cNvSpPr txBox="1"/>
          <p:nvPr>
            <p:ph idx="1" type="body"/>
          </p:nvPr>
        </p:nvSpPr>
        <p:spPr>
          <a:xfrm>
            <a:off x="311700" y="1503675"/>
            <a:ext cx="3666300" cy="3456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t>Online Students:</a:t>
            </a:r>
            <a:endParaRPr b="1" sz="1400"/>
          </a:p>
          <a:p>
            <a:pPr indent="-317500" lvl="0" marL="457200" rtl="0" algn="l">
              <a:spcBef>
                <a:spcPts val="1200"/>
              </a:spcBef>
              <a:spcAft>
                <a:spcPts val="0"/>
              </a:spcAft>
              <a:buSzPts val="1400"/>
              <a:buFont typeface="Unbounded Light"/>
              <a:buChar char="●"/>
            </a:pPr>
            <a:r>
              <a:rPr lang="en" sz="1400">
                <a:latin typeface="Unbounded Light"/>
                <a:ea typeface="Unbounded Light"/>
                <a:cs typeface="Unbounded Light"/>
                <a:sym typeface="Unbounded Light"/>
              </a:rPr>
              <a:t>All course materials available in our Discord channel.</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Ask questions throughout in our chatroom and we will see to them at the end of each class.  </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Any Q’s - write to Remote TA or Lovisa.</a:t>
            </a:r>
            <a:endParaRPr/>
          </a:p>
        </p:txBody>
      </p:sp>
      <p:sp>
        <p:nvSpPr>
          <p:cNvPr id="403" name="Google Shape;403;p71"/>
          <p:cNvSpPr txBox="1"/>
          <p:nvPr>
            <p:ph idx="1" type="body"/>
          </p:nvPr>
        </p:nvSpPr>
        <p:spPr>
          <a:xfrm>
            <a:off x="4498200" y="1503675"/>
            <a:ext cx="3666300" cy="3456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t>On-Site</a:t>
            </a:r>
            <a:r>
              <a:rPr b="1" lang="en" sz="1400"/>
              <a:t> Students:</a:t>
            </a:r>
            <a:endParaRPr b="1" sz="1400"/>
          </a:p>
          <a:p>
            <a:pPr indent="-317500" lvl="0" marL="457200" rtl="0" algn="l">
              <a:spcBef>
                <a:spcPts val="1200"/>
              </a:spcBef>
              <a:spcAft>
                <a:spcPts val="0"/>
              </a:spcAft>
              <a:buSzPts val="1400"/>
              <a:buFont typeface="Unbounded Light"/>
              <a:buChar char="●"/>
            </a:pPr>
            <a:r>
              <a:rPr lang="en" sz="1400">
                <a:latin typeface="Unbounded Light"/>
                <a:ea typeface="Unbounded Light"/>
                <a:cs typeface="Unbounded Light"/>
                <a:sym typeface="Unbounded Light"/>
              </a:rPr>
              <a:t>All course materials are in the symposium that you have received. </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Also available in our Discord channel. </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Office Hours from 5-6PM.</a:t>
            </a:r>
            <a:endParaRPr sz="1400">
              <a:latin typeface="Unbounded Light"/>
              <a:ea typeface="Unbounded Light"/>
              <a:cs typeface="Unbounded Light"/>
              <a:sym typeface="Unbounded Light"/>
            </a:endParaRPr>
          </a:p>
          <a:p>
            <a:pPr indent="-317500" lvl="0" marL="457200" rtl="0" algn="l">
              <a:spcBef>
                <a:spcPts val="0"/>
              </a:spcBef>
              <a:spcAft>
                <a:spcPts val="0"/>
              </a:spcAft>
              <a:buSzPts val="1400"/>
              <a:buFont typeface="Unbounded Light"/>
              <a:buChar char="●"/>
            </a:pPr>
            <a:r>
              <a:rPr lang="en" sz="1400">
                <a:latin typeface="Unbounded Light"/>
                <a:ea typeface="Unbounded Light"/>
                <a:cs typeface="Unbounded Light"/>
                <a:sym typeface="Unbounded Light"/>
              </a:rPr>
              <a:t>Any Q’s - talk to faculty or write to Felix.</a:t>
            </a:r>
            <a:endParaRPr sz="1400">
              <a:latin typeface="Unbounded Light"/>
              <a:ea typeface="Unbounded Light"/>
              <a:cs typeface="Unbounded Light"/>
              <a:sym typeface="Unbounde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72"/>
          <p:cNvPicPr preferRelativeResize="0"/>
          <p:nvPr/>
        </p:nvPicPr>
        <p:blipFill>
          <a:blip r:embed="rId3">
            <a:alphaModFix/>
          </a:blip>
          <a:stretch>
            <a:fillRect/>
          </a:stretch>
        </p:blipFill>
        <p:spPr>
          <a:xfrm>
            <a:off x="4170850" y="4149950"/>
            <a:ext cx="2055122" cy="1370075"/>
          </a:xfrm>
          <a:prstGeom prst="rect">
            <a:avLst/>
          </a:prstGeom>
          <a:noFill/>
          <a:ln>
            <a:noFill/>
          </a:ln>
        </p:spPr>
      </p:pic>
      <p:sp>
        <p:nvSpPr>
          <p:cNvPr id="409" name="Google Shape;409;p7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Get in touch!</a:t>
            </a:r>
            <a:endParaRPr sz="2822"/>
          </a:p>
        </p:txBody>
      </p:sp>
      <p:pic>
        <p:nvPicPr>
          <p:cNvPr id="410" name="Google Shape;410;p72"/>
          <p:cNvPicPr preferRelativeResize="0"/>
          <p:nvPr/>
        </p:nvPicPr>
        <p:blipFill>
          <a:blip r:embed="rId4">
            <a:alphaModFix/>
          </a:blip>
          <a:stretch>
            <a:fillRect/>
          </a:stretch>
        </p:blipFill>
        <p:spPr>
          <a:xfrm>
            <a:off x="1193466" y="1579191"/>
            <a:ext cx="1210500" cy="1208084"/>
          </a:xfrm>
          <a:prstGeom prst="rect">
            <a:avLst/>
          </a:prstGeom>
          <a:noFill/>
          <a:ln>
            <a:noFill/>
          </a:ln>
        </p:spPr>
      </p:pic>
      <p:pic>
        <p:nvPicPr>
          <p:cNvPr id="411" name="Google Shape;411;p72"/>
          <p:cNvPicPr preferRelativeResize="0"/>
          <p:nvPr/>
        </p:nvPicPr>
        <p:blipFill>
          <a:blip r:embed="rId5">
            <a:alphaModFix/>
          </a:blip>
          <a:stretch>
            <a:fillRect/>
          </a:stretch>
        </p:blipFill>
        <p:spPr>
          <a:xfrm>
            <a:off x="5358600" y="1579195"/>
            <a:ext cx="1210500" cy="1212921"/>
          </a:xfrm>
          <a:prstGeom prst="rect">
            <a:avLst/>
          </a:prstGeom>
          <a:noFill/>
          <a:ln>
            <a:noFill/>
          </a:ln>
        </p:spPr>
      </p:pic>
      <p:sp>
        <p:nvSpPr>
          <p:cNvPr id="412" name="Google Shape;412;p72"/>
          <p:cNvSpPr txBox="1"/>
          <p:nvPr>
            <p:ph idx="1" type="body"/>
          </p:nvPr>
        </p:nvSpPr>
        <p:spPr>
          <a:xfrm>
            <a:off x="770325" y="2923778"/>
            <a:ext cx="2056800" cy="15960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sz="1100"/>
              <a:t>Lovisa Björna</a:t>
            </a:r>
            <a:endParaRPr sz="1100"/>
          </a:p>
          <a:p>
            <a:pPr indent="0" lvl="0" marL="0" rtl="0" algn="ctr">
              <a:spcBef>
                <a:spcPts val="1200"/>
              </a:spcBef>
              <a:spcAft>
                <a:spcPts val="0"/>
              </a:spcAft>
              <a:buNone/>
            </a:pPr>
            <a:r>
              <a:rPr lang="en" sz="1100"/>
              <a:t>Responsible for            Online Students</a:t>
            </a:r>
            <a:endParaRPr sz="1100"/>
          </a:p>
          <a:p>
            <a:pPr indent="0" lvl="0" marL="0" rtl="0" algn="l">
              <a:spcBef>
                <a:spcPts val="1200"/>
              </a:spcBef>
              <a:spcAft>
                <a:spcPts val="0"/>
              </a:spcAft>
              <a:buNone/>
            </a:pPr>
            <a:r>
              <a:rPr lang="en" sz="1100"/>
              <a:t>Email: </a:t>
            </a:r>
            <a:r>
              <a:rPr lang="en" sz="1100" u="sng">
                <a:latin typeface="Unbounded Light"/>
                <a:ea typeface="Unbounded Light"/>
                <a:cs typeface="Unbounded Light"/>
                <a:sym typeface="Unbounded Light"/>
                <a:hlinkClick r:id="rId6"/>
              </a:rPr>
              <a:t>lovisa@polkadot.academy</a:t>
            </a:r>
            <a:r>
              <a:rPr lang="en" sz="1100">
                <a:latin typeface="Unbounded Light"/>
                <a:ea typeface="Unbounded Light"/>
                <a:cs typeface="Unbounded Light"/>
                <a:sym typeface="Unbounded Light"/>
              </a:rPr>
              <a:t> </a:t>
            </a:r>
            <a:endParaRPr sz="1100">
              <a:latin typeface="Unbounded Light"/>
              <a:ea typeface="Unbounded Light"/>
              <a:cs typeface="Unbounded Light"/>
              <a:sym typeface="Unbounded Light"/>
            </a:endParaRPr>
          </a:p>
          <a:p>
            <a:pPr indent="0" lvl="0" marL="0" rtl="0" algn="l">
              <a:spcBef>
                <a:spcPts val="1000"/>
              </a:spcBef>
              <a:spcAft>
                <a:spcPts val="1000"/>
              </a:spcAft>
              <a:buClr>
                <a:schemeClr val="dk1"/>
              </a:buClr>
              <a:buSzPct val="100000"/>
              <a:buFont typeface="Arial"/>
              <a:buNone/>
            </a:pPr>
            <a:r>
              <a:rPr lang="en" sz="1100"/>
              <a:t>Discord: </a:t>
            </a:r>
            <a:r>
              <a:rPr lang="en" sz="1100">
                <a:latin typeface="Unbounded Light"/>
                <a:ea typeface="Unbounded Light"/>
                <a:cs typeface="Unbounded Light"/>
                <a:sym typeface="Unbounded Light"/>
              </a:rPr>
              <a:t>@loppeflopp</a:t>
            </a:r>
            <a:endParaRPr sz="1100">
              <a:latin typeface="Unbounded Light"/>
              <a:ea typeface="Unbounded Light"/>
              <a:cs typeface="Unbounded Light"/>
              <a:sym typeface="Unbounded Light"/>
            </a:endParaRPr>
          </a:p>
        </p:txBody>
      </p:sp>
      <p:sp>
        <p:nvSpPr>
          <p:cNvPr id="413" name="Google Shape;413;p72"/>
          <p:cNvSpPr txBox="1"/>
          <p:nvPr>
            <p:ph idx="1" type="body"/>
          </p:nvPr>
        </p:nvSpPr>
        <p:spPr>
          <a:xfrm>
            <a:off x="4935450" y="3009153"/>
            <a:ext cx="2056800" cy="15960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sz="1100"/>
              <a:t>Felix Beer</a:t>
            </a:r>
            <a:endParaRPr sz="1100"/>
          </a:p>
          <a:p>
            <a:pPr indent="0" lvl="0" marL="0" rtl="0" algn="ctr">
              <a:spcBef>
                <a:spcPts val="1200"/>
              </a:spcBef>
              <a:spcAft>
                <a:spcPts val="0"/>
              </a:spcAft>
              <a:buNone/>
            </a:pPr>
            <a:r>
              <a:rPr lang="en" sz="1100"/>
              <a:t>Responsible for     On-Site Students</a:t>
            </a:r>
            <a:endParaRPr sz="1100"/>
          </a:p>
          <a:p>
            <a:pPr indent="0" lvl="0" marL="0" rtl="0" algn="l">
              <a:spcBef>
                <a:spcPts val="1200"/>
              </a:spcBef>
              <a:spcAft>
                <a:spcPts val="0"/>
              </a:spcAft>
              <a:buNone/>
            </a:pPr>
            <a:r>
              <a:rPr lang="en" sz="1100"/>
              <a:t>Email: </a:t>
            </a:r>
            <a:r>
              <a:rPr lang="en" sz="1100" u="sng">
                <a:latin typeface="Unbounded Light"/>
                <a:ea typeface="Unbounded Light"/>
                <a:cs typeface="Unbounded Light"/>
                <a:sym typeface="Unbounded Light"/>
              </a:rPr>
              <a:t>felix</a:t>
            </a:r>
            <a:r>
              <a:rPr lang="en" sz="1100" u="sng">
                <a:latin typeface="Unbounded Light"/>
                <a:ea typeface="Unbounded Light"/>
                <a:cs typeface="Unbounded Light"/>
                <a:sym typeface="Unbounded Light"/>
                <a:hlinkClick r:id="rId7"/>
              </a:rPr>
              <a:t>@polkadot.academy</a:t>
            </a:r>
            <a:r>
              <a:rPr lang="en" sz="1100">
                <a:latin typeface="Unbounded Light"/>
                <a:ea typeface="Unbounded Light"/>
                <a:cs typeface="Unbounded Light"/>
                <a:sym typeface="Unbounded Light"/>
              </a:rPr>
              <a:t> </a:t>
            </a:r>
            <a:endParaRPr sz="1100">
              <a:latin typeface="Unbounded Light"/>
              <a:ea typeface="Unbounded Light"/>
              <a:cs typeface="Unbounded Light"/>
              <a:sym typeface="Unbounded Light"/>
            </a:endParaRPr>
          </a:p>
          <a:p>
            <a:pPr indent="0" lvl="0" marL="0" rtl="0" algn="l">
              <a:spcBef>
                <a:spcPts val="1000"/>
              </a:spcBef>
              <a:spcAft>
                <a:spcPts val="1000"/>
              </a:spcAft>
              <a:buNone/>
            </a:pPr>
            <a:r>
              <a:rPr lang="en" sz="1100"/>
              <a:t>Discord: </a:t>
            </a:r>
            <a:r>
              <a:rPr lang="en" sz="1100">
                <a:latin typeface="Unbounded Light"/>
                <a:ea typeface="Unbounded Light"/>
                <a:cs typeface="Unbounded Light"/>
                <a:sym typeface="Unbounded Light"/>
              </a:rPr>
              <a:t>@felixculpa.</a:t>
            </a:r>
            <a:endParaRPr sz="1100">
              <a:latin typeface="Unbounded Light"/>
              <a:ea typeface="Unbounded Light"/>
              <a:cs typeface="Unbounded Light"/>
              <a:sym typeface="Unbound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type="title"/>
          </p:nvPr>
        </p:nvSpPr>
        <p:spPr>
          <a:xfrm>
            <a:off x="311700" y="2150850"/>
            <a:ext cx="8520600" cy="1020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 &amp; Enjoy!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5"/>
          <p:cNvSpPr txBox="1"/>
          <p:nvPr>
            <p:ph type="ctrTitle"/>
          </p:nvPr>
        </p:nvSpPr>
        <p:spPr>
          <a:xfrm>
            <a:off x="31170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solidFill>
                  <a:schemeClr val="lt1"/>
                </a:solidFill>
              </a:rPr>
              <a:t>Blockchain Governance in Theory &amp; Practice</a:t>
            </a:r>
            <a:endParaRPr sz="5400"/>
          </a:p>
        </p:txBody>
      </p:sp>
      <p:sp>
        <p:nvSpPr>
          <p:cNvPr id="429" name="Google Shape;429;p75"/>
          <p:cNvSpPr txBox="1"/>
          <p:nvPr>
            <p:ph idx="1" type="subTitle"/>
          </p:nvPr>
        </p:nvSpPr>
        <p:spPr>
          <a:xfrm>
            <a:off x="311700" y="3355225"/>
            <a:ext cx="8520600" cy="1097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500">
                <a:latin typeface="Unbounded SemiBold"/>
                <a:ea typeface="Unbounded SemiBold"/>
                <a:cs typeface="Unbounded SemiBold"/>
                <a:sym typeface="Unbounded SemiBold"/>
              </a:rPr>
              <a:t>Lecture 1, </a:t>
            </a:r>
            <a:r>
              <a:rPr lang="en" sz="2500">
                <a:latin typeface="Unbounded SemiBold"/>
                <a:ea typeface="Unbounded SemiBold"/>
                <a:cs typeface="Unbounded SemiBold"/>
                <a:sym typeface="Unbounded SemiBold"/>
              </a:rPr>
              <a:t>30.05. </a:t>
            </a:r>
            <a:endParaRPr sz="2500">
              <a:latin typeface="Unbounded SemiBold"/>
              <a:ea typeface="Unbounded SemiBold"/>
              <a:cs typeface="Unbounded SemiBold"/>
              <a:sym typeface="Unbounded SemiBold"/>
            </a:endParaRPr>
          </a:p>
          <a:p>
            <a:pPr indent="0" lvl="0" marL="0" rtl="0" algn="ctr">
              <a:spcBef>
                <a:spcPts val="1000"/>
              </a:spcBef>
              <a:spcAft>
                <a:spcPts val="0"/>
              </a:spcAft>
              <a:buNone/>
            </a:pPr>
            <a:r>
              <a:rPr lang="en" sz="1779">
                <a:latin typeface="Unbounded Medium"/>
                <a:ea typeface="Unbounded Medium"/>
                <a:cs typeface="Unbounded Medium"/>
                <a:sym typeface="Unbounded Medium"/>
              </a:rPr>
              <a:t>Primavera de Filippi</a:t>
            </a:r>
            <a:endParaRPr/>
          </a:p>
        </p:txBody>
      </p:sp>
      <p:pic>
        <p:nvPicPr>
          <p:cNvPr id="430" name="Google Shape;430;p75"/>
          <p:cNvPicPr preferRelativeResize="0"/>
          <p:nvPr/>
        </p:nvPicPr>
        <p:blipFill>
          <a:blip r:embed="rId3">
            <a:alphaModFix/>
          </a:blip>
          <a:stretch>
            <a:fillRect/>
          </a:stretch>
        </p:blipFill>
        <p:spPr>
          <a:xfrm>
            <a:off x="391350" y="602000"/>
            <a:ext cx="1963476" cy="436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76"/>
          <p:cNvPicPr preferRelativeResize="0"/>
          <p:nvPr/>
        </p:nvPicPr>
        <p:blipFill>
          <a:blip r:embed="rId3">
            <a:alphaModFix/>
          </a:blip>
          <a:stretch>
            <a:fillRect/>
          </a:stretch>
        </p:blipFill>
        <p:spPr>
          <a:xfrm>
            <a:off x="1290275" y="110450"/>
            <a:ext cx="6684516" cy="5013400"/>
          </a:xfrm>
          <a:prstGeom prst="rect">
            <a:avLst/>
          </a:prstGeom>
          <a:noFill/>
          <a:ln>
            <a:noFill/>
          </a:ln>
        </p:spPr>
      </p:pic>
      <p:sp>
        <p:nvSpPr>
          <p:cNvPr id="436" name="Google Shape;436;p76"/>
          <p:cNvSpPr/>
          <p:nvPr/>
        </p:nvSpPr>
        <p:spPr>
          <a:xfrm>
            <a:off x="6192350" y="4414350"/>
            <a:ext cx="832200" cy="709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pic>
        <p:nvPicPr>
          <p:cNvPr id="437" name="Google Shape;437;p7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41"/>
          <p:cNvPicPr preferRelativeResize="0"/>
          <p:nvPr/>
        </p:nvPicPr>
        <p:blipFill>
          <a:blip r:embed="rId3">
            <a:alphaModFix/>
          </a:blip>
          <a:stretch>
            <a:fillRect/>
          </a:stretch>
        </p:blipFill>
        <p:spPr>
          <a:xfrm>
            <a:off x="4299200" y="3773425"/>
            <a:ext cx="2055122" cy="1370075"/>
          </a:xfrm>
          <a:prstGeom prst="rect">
            <a:avLst/>
          </a:prstGeom>
          <a:noFill/>
          <a:ln>
            <a:noFill/>
          </a:ln>
        </p:spPr>
      </p:pic>
      <p:sp>
        <p:nvSpPr>
          <p:cNvPr id="171" name="Google Shape;171;p41"/>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Meet the faculty</a:t>
            </a:r>
            <a:endParaRPr sz="2822"/>
          </a:p>
        </p:txBody>
      </p:sp>
      <p:sp>
        <p:nvSpPr>
          <p:cNvPr id="172" name="Google Shape;172;p41"/>
          <p:cNvSpPr txBox="1"/>
          <p:nvPr>
            <p:ph idx="1" type="body"/>
          </p:nvPr>
        </p:nvSpPr>
        <p:spPr>
          <a:xfrm>
            <a:off x="625350" y="2948500"/>
            <a:ext cx="1836900" cy="36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t>Primavera de </a:t>
            </a:r>
            <a:r>
              <a:rPr lang="en" sz="1100"/>
              <a:t>Filippi</a:t>
            </a:r>
            <a:endParaRPr sz="1100"/>
          </a:p>
        </p:txBody>
      </p:sp>
      <p:pic>
        <p:nvPicPr>
          <p:cNvPr id="173" name="Google Shape;173;p41"/>
          <p:cNvPicPr preferRelativeResize="0"/>
          <p:nvPr/>
        </p:nvPicPr>
        <p:blipFill>
          <a:blip r:embed="rId4">
            <a:alphaModFix/>
          </a:blip>
          <a:stretch>
            <a:fillRect/>
          </a:stretch>
        </p:blipFill>
        <p:spPr>
          <a:xfrm>
            <a:off x="671075" y="3789312"/>
            <a:ext cx="3809975" cy="846713"/>
          </a:xfrm>
          <a:prstGeom prst="rect">
            <a:avLst/>
          </a:prstGeom>
          <a:noFill/>
          <a:ln>
            <a:noFill/>
          </a:ln>
        </p:spPr>
      </p:pic>
      <p:pic>
        <p:nvPicPr>
          <p:cNvPr id="174" name="Google Shape;174;p41"/>
          <p:cNvPicPr preferRelativeResize="0"/>
          <p:nvPr/>
        </p:nvPicPr>
        <p:blipFill>
          <a:blip r:embed="rId5">
            <a:alphaModFix/>
          </a:blip>
          <a:stretch>
            <a:fillRect/>
          </a:stretch>
        </p:blipFill>
        <p:spPr>
          <a:xfrm>
            <a:off x="4976141" y="1602816"/>
            <a:ext cx="1210500" cy="1208084"/>
          </a:xfrm>
          <a:prstGeom prst="rect">
            <a:avLst/>
          </a:prstGeom>
          <a:noFill/>
          <a:ln>
            <a:noFill/>
          </a:ln>
        </p:spPr>
      </p:pic>
      <p:pic>
        <p:nvPicPr>
          <p:cNvPr id="175" name="Google Shape;175;p41"/>
          <p:cNvPicPr preferRelativeResize="0"/>
          <p:nvPr/>
        </p:nvPicPr>
        <p:blipFill>
          <a:blip r:embed="rId6">
            <a:alphaModFix/>
          </a:blip>
          <a:stretch>
            <a:fillRect/>
          </a:stretch>
        </p:blipFill>
        <p:spPr>
          <a:xfrm>
            <a:off x="6994950" y="1600395"/>
            <a:ext cx="1210500" cy="1212921"/>
          </a:xfrm>
          <a:prstGeom prst="rect">
            <a:avLst/>
          </a:prstGeom>
          <a:noFill/>
          <a:ln>
            <a:noFill/>
          </a:ln>
        </p:spPr>
      </p:pic>
      <p:pic>
        <p:nvPicPr>
          <p:cNvPr id="176" name="Google Shape;176;p41"/>
          <p:cNvPicPr preferRelativeResize="0"/>
          <p:nvPr/>
        </p:nvPicPr>
        <p:blipFill>
          <a:blip r:embed="rId7">
            <a:alphaModFix/>
          </a:blip>
          <a:stretch>
            <a:fillRect/>
          </a:stretch>
        </p:blipFill>
        <p:spPr>
          <a:xfrm>
            <a:off x="938550" y="1604671"/>
            <a:ext cx="1210500" cy="1204387"/>
          </a:xfrm>
          <a:prstGeom prst="rect">
            <a:avLst/>
          </a:prstGeom>
          <a:noFill/>
          <a:ln>
            <a:noFill/>
          </a:ln>
        </p:spPr>
      </p:pic>
      <p:pic>
        <p:nvPicPr>
          <p:cNvPr id="177" name="Google Shape;177;p41"/>
          <p:cNvPicPr preferRelativeResize="0"/>
          <p:nvPr/>
        </p:nvPicPr>
        <p:blipFill>
          <a:blip r:embed="rId8">
            <a:alphaModFix/>
          </a:blip>
          <a:stretch>
            <a:fillRect/>
          </a:stretch>
        </p:blipFill>
        <p:spPr>
          <a:xfrm>
            <a:off x="2957349" y="1614500"/>
            <a:ext cx="1210500" cy="1184724"/>
          </a:xfrm>
          <a:prstGeom prst="rect">
            <a:avLst/>
          </a:prstGeom>
          <a:noFill/>
          <a:ln>
            <a:noFill/>
          </a:ln>
        </p:spPr>
      </p:pic>
      <p:sp>
        <p:nvSpPr>
          <p:cNvPr id="178" name="Google Shape;178;p41"/>
          <p:cNvSpPr txBox="1"/>
          <p:nvPr>
            <p:ph idx="1" type="body"/>
          </p:nvPr>
        </p:nvSpPr>
        <p:spPr>
          <a:xfrm>
            <a:off x="2644150" y="2948488"/>
            <a:ext cx="1836900" cy="36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Tara Merk</a:t>
            </a:r>
            <a:endParaRPr sz="1100"/>
          </a:p>
        </p:txBody>
      </p:sp>
      <p:sp>
        <p:nvSpPr>
          <p:cNvPr id="179" name="Google Shape;179;p41"/>
          <p:cNvSpPr txBox="1"/>
          <p:nvPr>
            <p:ph idx="1" type="body"/>
          </p:nvPr>
        </p:nvSpPr>
        <p:spPr>
          <a:xfrm>
            <a:off x="4636675" y="2948488"/>
            <a:ext cx="1836900" cy="36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Lovisa Björna</a:t>
            </a:r>
            <a:endParaRPr sz="1100"/>
          </a:p>
        </p:txBody>
      </p:sp>
      <p:sp>
        <p:nvSpPr>
          <p:cNvPr id="180" name="Google Shape;180;p41"/>
          <p:cNvSpPr txBox="1"/>
          <p:nvPr>
            <p:ph idx="1" type="body"/>
          </p:nvPr>
        </p:nvSpPr>
        <p:spPr>
          <a:xfrm>
            <a:off x="6681750" y="2948488"/>
            <a:ext cx="1836900" cy="364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Felix Beer</a:t>
            </a:r>
            <a:endParaRPr sz="1100"/>
          </a:p>
        </p:txBody>
      </p:sp>
      <p:pic>
        <p:nvPicPr>
          <p:cNvPr id="181" name="Google Shape;181;p41"/>
          <p:cNvPicPr preferRelativeResize="0"/>
          <p:nvPr/>
        </p:nvPicPr>
        <p:blipFill>
          <a:blip r:embed="rId9">
            <a:alphaModFix/>
          </a:blip>
          <a:stretch>
            <a:fillRect/>
          </a:stretch>
        </p:blipFill>
        <p:spPr>
          <a:xfrm>
            <a:off x="7329974" y="3872790"/>
            <a:ext cx="1090325" cy="763230"/>
          </a:xfrm>
          <a:prstGeom prst="rect">
            <a:avLst/>
          </a:prstGeom>
          <a:noFill/>
          <a:ln>
            <a:noFill/>
          </a:ln>
        </p:spPr>
      </p:pic>
      <p:pic>
        <p:nvPicPr>
          <p:cNvPr id="182" name="Google Shape;182;p41"/>
          <p:cNvPicPr preferRelativeResize="0"/>
          <p:nvPr/>
        </p:nvPicPr>
        <p:blipFill>
          <a:blip r:embed="rId10">
            <a:alphaModFix/>
          </a:blip>
          <a:stretch>
            <a:fillRect/>
          </a:stretch>
        </p:blipFill>
        <p:spPr>
          <a:xfrm>
            <a:off x="5295051" y="3968074"/>
            <a:ext cx="572700" cy="572700"/>
          </a:xfrm>
          <a:prstGeom prst="rect">
            <a:avLst/>
          </a:prstGeom>
          <a:noFill/>
          <a:ln>
            <a:noFill/>
          </a:ln>
        </p:spPr>
      </p:pic>
      <p:pic>
        <p:nvPicPr>
          <p:cNvPr id="183" name="Google Shape;183;p41"/>
          <p:cNvPicPr preferRelativeResize="0"/>
          <p:nvPr/>
        </p:nvPicPr>
        <p:blipFill>
          <a:blip r:embed="rId11">
            <a:alphaModFix/>
          </a:blip>
          <a:stretch>
            <a:fillRect/>
          </a:stretch>
        </p:blipFill>
        <p:spPr>
          <a:xfrm>
            <a:off x="6186662" y="3999975"/>
            <a:ext cx="911525" cy="425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43" name="Google Shape;443;p77"/>
          <p:cNvPicPr preferRelativeResize="0"/>
          <p:nvPr/>
        </p:nvPicPr>
        <p:blipFill>
          <a:blip r:embed="rId3">
            <a:alphaModFix/>
          </a:blip>
          <a:stretch>
            <a:fillRect/>
          </a:stretch>
        </p:blipFill>
        <p:spPr>
          <a:xfrm>
            <a:off x="1146200" y="105100"/>
            <a:ext cx="6668224" cy="5001176"/>
          </a:xfrm>
          <a:prstGeom prst="rect">
            <a:avLst/>
          </a:prstGeom>
          <a:noFill/>
          <a:ln>
            <a:noFill/>
          </a:ln>
        </p:spPr>
      </p:pic>
      <p:pic>
        <p:nvPicPr>
          <p:cNvPr id="444" name="Google Shape;444;p7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8"/>
          <p:cNvPicPr preferRelativeResize="0"/>
          <p:nvPr/>
        </p:nvPicPr>
        <p:blipFill>
          <a:blip r:embed="rId3">
            <a:alphaModFix/>
          </a:blip>
          <a:stretch>
            <a:fillRect/>
          </a:stretch>
        </p:blipFill>
        <p:spPr>
          <a:xfrm>
            <a:off x="1143000" y="0"/>
            <a:ext cx="6857999" cy="5143500"/>
          </a:xfrm>
          <a:prstGeom prst="rect">
            <a:avLst/>
          </a:prstGeom>
          <a:noFill/>
          <a:ln>
            <a:noFill/>
          </a:ln>
        </p:spPr>
      </p:pic>
      <p:pic>
        <p:nvPicPr>
          <p:cNvPr id="450" name="Google Shape;450;p7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9"/>
          <p:cNvPicPr preferRelativeResize="0"/>
          <p:nvPr/>
        </p:nvPicPr>
        <p:blipFill>
          <a:blip r:embed="rId3">
            <a:alphaModFix/>
          </a:blip>
          <a:stretch>
            <a:fillRect/>
          </a:stretch>
        </p:blipFill>
        <p:spPr>
          <a:xfrm>
            <a:off x="1386700" y="230863"/>
            <a:ext cx="6242376" cy="4681774"/>
          </a:xfrm>
          <a:prstGeom prst="rect">
            <a:avLst/>
          </a:prstGeom>
          <a:noFill/>
          <a:ln>
            <a:noFill/>
          </a:ln>
        </p:spPr>
      </p:pic>
      <p:pic>
        <p:nvPicPr>
          <p:cNvPr id="456" name="Google Shape;456;p7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80"/>
          <p:cNvPicPr preferRelativeResize="0"/>
          <p:nvPr/>
        </p:nvPicPr>
        <p:blipFill>
          <a:blip r:embed="rId3">
            <a:alphaModFix/>
          </a:blip>
          <a:stretch>
            <a:fillRect/>
          </a:stretch>
        </p:blipFill>
        <p:spPr>
          <a:xfrm>
            <a:off x="152400" y="152400"/>
            <a:ext cx="6451599" cy="4838700"/>
          </a:xfrm>
          <a:prstGeom prst="rect">
            <a:avLst/>
          </a:prstGeom>
          <a:noFill/>
          <a:ln>
            <a:noFill/>
          </a:ln>
        </p:spPr>
      </p:pic>
      <p:pic>
        <p:nvPicPr>
          <p:cNvPr id="462" name="Google Shape;462;p8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81"/>
          <p:cNvPicPr preferRelativeResize="0"/>
          <p:nvPr/>
        </p:nvPicPr>
        <p:blipFill>
          <a:blip r:embed="rId3">
            <a:alphaModFix/>
          </a:blip>
          <a:stretch>
            <a:fillRect/>
          </a:stretch>
        </p:blipFill>
        <p:spPr>
          <a:xfrm>
            <a:off x="1346200" y="152400"/>
            <a:ext cx="6451599" cy="4838700"/>
          </a:xfrm>
          <a:prstGeom prst="rect">
            <a:avLst/>
          </a:prstGeom>
          <a:noFill/>
          <a:ln>
            <a:noFill/>
          </a:ln>
        </p:spPr>
      </p:pic>
      <p:pic>
        <p:nvPicPr>
          <p:cNvPr id="468" name="Google Shape;468;p8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82"/>
          <p:cNvPicPr preferRelativeResize="0"/>
          <p:nvPr/>
        </p:nvPicPr>
        <p:blipFill>
          <a:blip r:embed="rId3">
            <a:alphaModFix/>
          </a:blip>
          <a:stretch>
            <a:fillRect/>
          </a:stretch>
        </p:blipFill>
        <p:spPr>
          <a:xfrm>
            <a:off x="1185900" y="204950"/>
            <a:ext cx="6451599" cy="4838700"/>
          </a:xfrm>
          <a:prstGeom prst="rect">
            <a:avLst/>
          </a:prstGeom>
          <a:noFill/>
          <a:ln>
            <a:noFill/>
          </a:ln>
        </p:spPr>
      </p:pic>
      <p:pic>
        <p:nvPicPr>
          <p:cNvPr id="474" name="Google Shape;474;p8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3"/>
          <p:cNvPicPr preferRelativeResize="0"/>
          <p:nvPr/>
        </p:nvPicPr>
        <p:blipFill>
          <a:blip r:embed="rId3">
            <a:alphaModFix/>
          </a:blip>
          <a:stretch>
            <a:fillRect/>
          </a:stretch>
        </p:blipFill>
        <p:spPr>
          <a:xfrm>
            <a:off x="1346200" y="108600"/>
            <a:ext cx="6451599" cy="4838700"/>
          </a:xfrm>
          <a:prstGeom prst="rect">
            <a:avLst/>
          </a:prstGeom>
          <a:noFill/>
          <a:ln>
            <a:noFill/>
          </a:ln>
        </p:spPr>
      </p:pic>
      <p:pic>
        <p:nvPicPr>
          <p:cNvPr id="480" name="Google Shape;480;p8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84"/>
          <p:cNvPicPr preferRelativeResize="0"/>
          <p:nvPr/>
        </p:nvPicPr>
        <p:blipFill>
          <a:blip r:embed="rId3">
            <a:alphaModFix/>
          </a:blip>
          <a:stretch>
            <a:fillRect/>
          </a:stretch>
        </p:blipFill>
        <p:spPr>
          <a:xfrm>
            <a:off x="1273500" y="196200"/>
            <a:ext cx="6451599" cy="4838700"/>
          </a:xfrm>
          <a:prstGeom prst="rect">
            <a:avLst/>
          </a:prstGeom>
          <a:noFill/>
          <a:ln>
            <a:noFill/>
          </a:ln>
        </p:spPr>
      </p:pic>
      <p:pic>
        <p:nvPicPr>
          <p:cNvPr id="486" name="Google Shape;486;p8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85"/>
          <p:cNvPicPr preferRelativeResize="0"/>
          <p:nvPr/>
        </p:nvPicPr>
        <p:blipFill>
          <a:blip r:embed="rId3">
            <a:alphaModFix/>
          </a:blip>
          <a:stretch>
            <a:fillRect/>
          </a:stretch>
        </p:blipFill>
        <p:spPr>
          <a:xfrm>
            <a:off x="1264750" y="152400"/>
            <a:ext cx="6451599" cy="4838700"/>
          </a:xfrm>
          <a:prstGeom prst="rect">
            <a:avLst/>
          </a:prstGeom>
          <a:noFill/>
          <a:ln>
            <a:noFill/>
          </a:ln>
        </p:spPr>
      </p:pic>
      <p:pic>
        <p:nvPicPr>
          <p:cNvPr id="492" name="Google Shape;492;p8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86"/>
          <p:cNvPicPr preferRelativeResize="0"/>
          <p:nvPr/>
        </p:nvPicPr>
        <p:blipFill>
          <a:blip r:embed="rId3">
            <a:alphaModFix/>
          </a:blip>
          <a:stretch>
            <a:fillRect/>
          </a:stretch>
        </p:blipFill>
        <p:spPr>
          <a:xfrm>
            <a:off x="1203450" y="204950"/>
            <a:ext cx="6451599" cy="4838700"/>
          </a:xfrm>
          <a:prstGeom prst="rect">
            <a:avLst/>
          </a:prstGeom>
          <a:noFill/>
          <a:ln>
            <a:noFill/>
          </a:ln>
        </p:spPr>
      </p:pic>
      <p:pic>
        <p:nvPicPr>
          <p:cNvPr id="498" name="Google Shape;498;p8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2"/>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Guest lecturers   </a:t>
            </a:r>
            <a:endParaRPr sz="2822"/>
          </a:p>
        </p:txBody>
      </p:sp>
      <p:sp>
        <p:nvSpPr>
          <p:cNvPr id="189" name="Google Shape;189;p42"/>
          <p:cNvSpPr txBox="1"/>
          <p:nvPr>
            <p:ph idx="1" type="body"/>
          </p:nvPr>
        </p:nvSpPr>
        <p:spPr>
          <a:xfrm>
            <a:off x="625350" y="2948500"/>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Tommi Enenkel</a:t>
            </a:r>
            <a:endParaRPr sz="1100"/>
          </a:p>
          <a:p>
            <a:pPr indent="0" lvl="0" marL="0" rtl="0" algn="ctr">
              <a:spcBef>
                <a:spcPts val="0"/>
              </a:spcBef>
              <a:spcAft>
                <a:spcPts val="1200"/>
              </a:spcAft>
              <a:buNone/>
            </a:pPr>
            <a:r>
              <a:rPr lang="en" sz="1100">
                <a:latin typeface="Unbounded Light"/>
                <a:ea typeface="Unbounded Light"/>
                <a:cs typeface="Unbounded Light"/>
                <a:sym typeface="Unbounded Light"/>
              </a:rPr>
              <a:t>OpenGov.Watch</a:t>
            </a:r>
            <a:endParaRPr sz="1100"/>
          </a:p>
        </p:txBody>
      </p:sp>
      <p:sp>
        <p:nvSpPr>
          <p:cNvPr id="190" name="Google Shape;190;p42"/>
          <p:cNvSpPr txBox="1"/>
          <p:nvPr>
            <p:ph idx="1" type="body"/>
          </p:nvPr>
        </p:nvSpPr>
        <p:spPr>
          <a:xfrm>
            <a:off x="2644150" y="2948496"/>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Nathalie Boyke</a:t>
            </a:r>
            <a:endParaRPr sz="1100"/>
          </a:p>
          <a:p>
            <a:pPr indent="0" lvl="0" marL="0" rtl="0" algn="ctr">
              <a:spcBef>
                <a:spcPts val="0"/>
              </a:spcBef>
              <a:spcAft>
                <a:spcPts val="1200"/>
              </a:spcAft>
              <a:buNone/>
            </a:pPr>
            <a:r>
              <a:rPr lang="en" sz="1100">
                <a:latin typeface="Unbounded Light"/>
                <a:ea typeface="Unbounded Light"/>
                <a:cs typeface="Unbounded Light"/>
                <a:sym typeface="Unbounded Light"/>
              </a:rPr>
              <a:t>Web3 Foundation</a:t>
            </a:r>
            <a:endParaRPr sz="1100">
              <a:latin typeface="Unbounded Light"/>
              <a:ea typeface="Unbounded Light"/>
              <a:cs typeface="Unbounded Light"/>
              <a:sym typeface="Unbounded Light"/>
            </a:endParaRPr>
          </a:p>
        </p:txBody>
      </p:sp>
      <p:pic>
        <p:nvPicPr>
          <p:cNvPr id="191" name="Google Shape;191;p42"/>
          <p:cNvPicPr preferRelativeResize="0"/>
          <p:nvPr/>
        </p:nvPicPr>
        <p:blipFill>
          <a:blip r:embed="rId3">
            <a:alphaModFix/>
          </a:blip>
          <a:stretch>
            <a:fillRect/>
          </a:stretch>
        </p:blipFill>
        <p:spPr>
          <a:xfrm>
            <a:off x="737306" y="1521837"/>
            <a:ext cx="1612975" cy="1370051"/>
          </a:xfrm>
          <a:prstGeom prst="rect">
            <a:avLst/>
          </a:prstGeom>
          <a:noFill/>
          <a:ln>
            <a:noFill/>
          </a:ln>
        </p:spPr>
      </p:pic>
      <p:pic>
        <p:nvPicPr>
          <p:cNvPr id="192" name="Google Shape;192;p42"/>
          <p:cNvPicPr preferRelativeResize="0"/>
          <p:nvPr/>
        </p:nvPicPr>
        <p:blipFill>
          <a:blip r:embed="rId4">
            <a:alphaModFix/>
          </a:blip>
          <a:stretch>
            <a:fillRect/>
          </a:stretch>
        </p:blipFill>
        <p:spPr>
          <a:xfrm>
            <a:off x="2877550" y="1521813"/>
            <a:ext cx="1370100" cy="1370100"/>
          </a:xfrm>
          <a:prstGeom prst="ellipse">
            <a:avLst/>
          </a:prstGeom>
          <a:noFill/>
          <a:ln>
            <a:noFill/>
          </a:ln>
        </p:spPr>
      </p:pic>
      <p:pic>
        <p:nvPicPr>
          <p:cNvPr id="193" name="Google Shape;193;p42"/>
          <p:cNvPicPr preferRelativeResize="0"/>
          <p:nvPr/>
        </p:nvPicPr>
        <p:blipFill>
          <a:blip r:embed="rId5">
            <a:alphaModFix/>
          </a:blip>
          <a:stretch>
            <a:fillRect/>
          </a:stretch>
        </p:blipFill>
        <p:spPr>
          <a:xfrm>
            <a:off x="978250" y="3754300"/>
            <a:ext cx="1131089" cy="920500"/>
          </a:xfrm>
          <a:prstGeom prst="rect">
            <a:avLst/>
          </a:prstGeom>
          <a:noFill/>
          <a:ln>
            <a:noFill/>
          </a:ln>
        </p:spPr>
      </p:pic>
      <p:pic>
        <p:nvPicPr>
          <p:cNvPr id="194" name="Google Shape;194;p42"/>
          <p:cNvPicPr preferRelativeResize="0"/>
          <p:nvPr/>
        </p:nvPicPr>
        <p:blipFill>
          <a:blip r:embed="rId6">
            <a:alphaModFix/>
          </a:blip>
          <a:stretch>
            <a:fillRect/>
          </a:stretch>
        </p:blipFill>
        <p:spPr>
          <a:xfrm>
            <a:off x="3102350" y="3754300"/>
            <a:ext cx="920500" cy="920500"/>
          </a:xfrm>
          <a:prstGeom prst="rect">
            <a:avLst/>
          </a:prstGeom>
          <a:noFill/>
          <a:ln>
            <a:noFill/>
          </a:ln>
        </p:spPr>
      </p:pic>
      <p:pic>
        <p:nvPicPr>
          <p:cNvPr id="195" name="Google Shape;195;p42"/>
          <p:cNvPicPr preferRelativeResize="0"/>
          <p:nvPr/>
        </p:nvPicPr>
        <p:blipFill>
          <a:blip r:embed="rId7">
            <a:alphaModFix/>
          </a:blip>
          <a:stretch>
            <a:fillRect/>
          </a:stretch>
        </p:blipFill>
        <p:spPr>
          <a:xfrm>
            <a:off x="4299200" y="3697225"/>
            <a:ext cx="2055122" cy="1370075"/>
          </a:xfrm>
          <a:prstGeom prst="rect">
            <a:avLst/>
          </a:prstGeom>
          <a:noFill/>
          <a:ln>
            <a:noFill/>
          </a:ln>
        </p:spPr>
      </p:pic>
      <p:pic>
        <p:nvPicPr>
          <p:cNvPr id="196" name="Google Shape;196;p42"/>
          <p:cNvPicPr preferRelativeResize="0"/>
          <p:nvPr/>
        </p:nvPicPr>
        <p:blipFill>
          <a:blip r:embed="rId8">
            <a:alphaModFix/>
          </a:blip>
          <a:stretch>
            <a:fillRect/>
          </a:stretch>
        </p:blipFill>
        <p:spPr>
          <a:xfrm>
            <a:off x="5094875" y="3830500"/>
            <a:ext cx="920500" cy="920500"/>
          </a:xfrm>
          <a:prstGeom prst="rect">
            <a:avLst/>
          </a:prstGeom>
          <a:noFill/>
          <a:ln>
            <a:noFill/>
          </a:ln>
        </p:spPr>
      </p:pic>
      <p:pic>
        <p:nvPicPr>
          <p:cNvPr id="197" name="Google Shape;197;p42"/>
          <p:cNvPicPr preferRelativeResize="0"/>
          <p:nvPr/>
        </p:nvPicPr>
        <p:blipFill>
          <a:blip r:embed="rId9">
            <a:alphaModFix/>
          </a:blip>
          <a:stretch>
            <a:fillRect/>
          </a:stretch>
        </p:blipFill>
        <p:spPr>
          <a:xfrm>
            <a:off x="4870075" y="1521813"/>
            <a:ext cx="1370100" cy="1370100"/>
          </a:xfrm>
          <a:prstGeom prst="ellipse">
            <a:avLst/>
          </a:prstGeom>
          <a:noFill/>
          <a:ln>
            <a:noFill/>
          </a:ln>
        </p:spPr>
      </p:pic>
      <p:sp>
        <p:nvSpPr>
          <p:cNvPr id="198" name="Google Shape;198;p42"/>
          <p:cNvSpPr txBox="1"/>
          <p:nvPr>
            <p:ph idx="1" type="body"/>
          </p:nvPr>
        </p:nvSpPr>
        <p:spPr>
          <a:xfrm>
            <a:off x="4636675" y="2948496"/>
            <a:ext cx="1836900" cy="882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100"/>
              <a:t>Kate Beecroft</a:t>
            </a:r>
            <a:endParaRPr sz="1100"/>
          </a:p>
          <a:p>
            <a:pPr indent="0" lvl="0" marL="0" rtl="0" algn="ctr">
              <a:spcBef>
                <a:spcPts val="0"/>
              </a:spcBef>
              <a:spcAft>
                <a:spcPts val="0"/>
              </a:spcAft>
              <a:buClr>
                <a:schemeClr val="dk1"/>
              </a:buClr>
              <a:buSzPts val="1100"/>
              <a:buFont typeface="Arial"/>
              <a:buNone/>
            </a:pPr>
            <a:r>
              <a:rPr lang="en" sz="1100">
                <a:latin typeface="Unbounded Light"/>
                <a:ea typeface="Unbounded Light"/>
                <a:cs typeface="Unbounded Light"/>
                <a:sym typeface="Unbounded Light"/>
              </a:rPr>
              <a:t>Centrifuge</a:t>
            </a:r>
            <a:endParaRPr sz="1100"/>
          </a:p>
          <a:p>
            <a:pPr indent="0" lvl="0" marL="0" rtl="0" algn="ctr">
              <a:spcBef>
                <a:spcPts val="1200"/>
              </a:spcBef>
              <a:spcAft>
                <a:spcPts val="1200"/>
              </a:spcAft>
              <a:buNone/>
            </a:pPr>
            <a:r>
              <a:t/>
            </a:r>
            <a:endParaRPr sz="1100">
              <a:latin typeface="Unbounded Light"/>
              <a:ea typeface="Unbounded Light"/>
              <a:cs typeface="Unbounded Light"/>
              <a:sym typeface="Unbounded Light"/>
            </a:endParaRPr>
          </a:p>
        </p:txBody>
      </p:sp>
      <p:pic>
        <p:nvPicPr>
          <p:cNvPr id="199" name="Google Shape;199;p42"/>
          <p:cNvPicPr preferRelativeResize="0"/>
          <p:nvPr/>
        </p:nvPicPr>
        <p:blipFill>
          <a:blip r:embed="rId10">
            <a:alphaModFix/>
          </a:blip>
          <a:stretch>
            <a:fillRect/>
          </a:stretch>
        </p:blipFill>
        <p:spPr>
          <a:xfrm>
            <a:off x="6915151" y="1521801"/>
            <a:ext cx="1370100" cy="1370100"/>
          </a:xfrm>
          <a:prstGeom prst="ellipse">
            <a:avLst/>
          </a:prstGeom>
          <a:noFill/>
          <a:ln>
            <a:noFill/>
          </a:ln>
        </p:spPr>
      </p:pic>
      <p:pic>
        <p:nvPicPr>
          <p:cNvPr id="200" name="Google Shape;200;p42"/>
          <p:cNvPicPr preferRelativeResize="0"/>
          <p:nvPr/>
        </p:nvPicPr>
        <p:blipFill>
          <a:blip r:embed="rId11">
            <a:alphaModFix/>
          </a:blip>
          <a:stretch>
            <a:fillRect/>
          </a:stretch>
        </p:blipFill>
        <p:spPr>
          <a:xfrm>
            <a:off x="7139962" y="3754312"/>
            <a:ext cx="920500" cy="920500"/>
          </a:xfrm>
          <a:prstGeom prst="rect">
            <a:avLst/>
          </a:prstGeom>
          <a:noFill/>
          <a:ln>
            <a:noFill/>
          </a:ln>
        </p:spPr>
      </p:pic>
      <p:sp>
        <p:nvSpPr>
          <p:cNvPr id="201" name="Google Shape;201;p42"/>
          <p:cNvSpPr txBox="1"/>
          <p:nvPr>
            <p:ph idx="1" type="body"/>
          </p:nvPr>
        </p:nvSpPr>
        <p:spPr>
          <a:xfrm>
            <a:off x="6681750" y="2948496"/>
            <a:ext cx="18369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Raul Romanutti</a:t>
            </a:r>
            <a:endParaRPr sz="1100"/>
          </a:p>
          <a:p>
            <a:pPr indent="0" lvl="0" marL="0" rtl="0" algn="ctr">
              <a:spcBef>
                <a:spcPts val="0"/>
              </a:spcBef>
              <a:spcAft>
                <a:spcPts val="1200"/>
              </a:spcAft>
              <a:buNone/>
            </a:pPr>
            <a:r>
              <a:rPr lang="en" sz="1100">
                <a:latin typeface="Unbounded Light"/>
                <a:ea typeface="Unbounded Light"/>
                <a:cs typeface="Unbounded Light"/>
                <a:sym typeface="Unbounded Light"/>
              </a:rPr>
              <a:t>JUST Open Source Foundation</a:t>
            </a:r>
            <a:endParaRPr sz="1100">
              <a:latin typeface="Unbounded Light"/>
              <a:ea typeface="Unbounded Light"/>
              <a:cs typeface="Unbounded Light"/>
              <a:sym typeface="Unbounded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87"/>
          <p:cNvPicPr preferRelativeResize="0"/>
          <p:nvPr/>
        </p:nvPicPr>
        <p:blipFill>
          <a:blip r:embed="rId3">
            <a:alphaModFix/>
          </a:blip>
          <a:stretch>
            <a:fillRect/>
          </a:stretch>
        </p:blipFill>
        <p:spPr>
          <a:xfrm>
            <a:off x="1439900" y="152400"/>
            <a:ext cx="6451599" cy="4838700"/>
          </a:xfrm>
          <a:prstGeom prst="rect">
            <a:avLst/>
          </a:prstGeom>
          <a:noFill/>
          <a:ln>
            <a:noFill/>
          </a:ln>
        </p:spPr>
      </p:pic>
      <p:pic>
        <p:nvPicPr>
          <p:cNvPr id="504" name="Google Shape;504;p8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88"/>
          <p:cNvPicPr preferRelativeResize="0"/>
          <p:nvPr/>
        </p:nvPicPr>
        <p:blipFill>
          <a:blip r:embed="rId3">
            <a:alphaModFix/>
          </a:blip>
          <a:stretch>
            <a:fillRect/>
          </a:stretch>
        </p:blipFill>
        <p:spPr>
          <a:xfrm>
            <a:off x="1346200" y="152400"/>
            <a:ext cx="6451599" cy="4838700"/>
          </a:xfrm>
          <a:prstGeom prst="rect">
            <a:avLst/>
          </a:prstGeom>
          <a:noFill/>
          <a:ln>
            <a:noFill/>
          </a:ln>
        </p:spPr>
      </p:pic>
      <p:pic>
        <p:nvPicPr>
          <p:cNvPr id="510" name="Google Shape;510;p8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89"/>
          <p:cNvPicPr preferRelativeResize="0"/>
          <p:nvPr/>
        </p:nvPicPr>
        <p:blipFill>
          <a:blip r:embed="rId3">
            <a:alphaModFix/>
          </a:blip>
          <a:stretch>
            <a:fillRect/>
          </a:stretch>
        </p:blipFill>
        <p:spPr>
          <a:xfrm>
            <a:off x="1264750" y="187450"/>
            <a:ext cx="6451599" cy="4838700"/>
          </a:xfrm>
          <a:prstGeom prst="rect">
            <a:avLst/>
          </a:prstGeom>
          <a:noFill/>
          <a:ln>
            <a:noFill/>
          </a:ln>
        </p:spPr>
      </p:pic>
      <p:pic>
        <p:nvPicPr>
          <p:cNvPr id="516" name="Google Shape;516;p8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90"/>
          <p:cNvPicPr preferRelativeResize="0"/>
          <p:nvPr/>
        </p:nvPicPr>
        <p:blipFill>
          <a:blip r:embed="rId3">
            <a:alphaModFix/>
          </a:blip>
          <a:stretch>
            <a:fillRect/>
          </a:stretch>
        </p:blipFill>
        <p:spPr>
          <a:xfrm>
            <a:off x="1107075" y="152400"/>
            <a:ext cx="6451599" cy="4838700"/>
          </a:xfrm>
          <a:prstGeom prst="rect">
            <a:avLst/>
          </a:prstGeom>
          <a:noFill/>
          <a:ln>
            <a:noFill/>
          </a:ln>
        </p:spPr>
      </p:pic>
      <p:pic>
        <p:nvPicPr>
          <p:cNvPr id="522" name="Google Shape;522;p9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91"/>
          <p:cNvPicPr preferRelativeResize="0"/>
          <p:nvPr/>
        </p:nvPicPr>
        <p:blipFill>
          <a:blip r:embed="rId3">
            <a:alphaModFix/>
          </a:blip>
          <a:stretch>
            <a:fillRect/>
          </a:stretch>
        </p:blipFill>
        <p:spPr>
          <a:xfrm>
            <a:off x="1448675" y="152400"/>
            <a:ext cx="6451599" cy="4838700"/>
          </a:xfrm>
          <a:prstGeom prst="rect">
            <a:avLst/>
          </a:prstGeom>
          <a:noFill/>
          <a:ln>
            <a:noFill/>
          </a:ln>
        </p:spPr>
      </p:pic>
      <p:pic>
        <p:nvPicPr>
          <p:cNvPr id="528" name="Google Shape;528;p9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92"/>
          <p:cNvPicPr preferRelativeResize="0"/>
          <p:nvPr/>
        </p:nvPicPr>
        <p:blipFill>
          <a:blip r:embed="rId3">
            <a:alphaModFix/>
          </a:blip>
          <a:stretch>
            <a:fillRect/>
          </a:stretch>
        </p:blipFill>
        <p:spPr>
          <a:xfrm>
            <a:off x="1124600" y="152400"/>
            <a:ext cx="6451599" cy="4838700"/>
          </a:xfrm>
          <a:prstGeom prst="rect">
            <a:avLst/>
          </a:prstGeom>
          <a:noFill/>
          <a:ln>
            <a:noFill/>
          </a:ln>
        </p:spPr>
      </p:pic>
      <p:pic>
        <p:nvPicPr>
          <p:cNvPr id="534" name="Google Shape;534;p9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93"/>
          <p:cNvPicPr preferRelativeResize="0"/>
          <p:nvPr/>
        </p:nvPicPr>
        <p:blipFill>
          <a:blip r:embed="rId3">
            <a:alphaModFix/>
          </a:blip>
          <a:stretch>
            <a:fillRect/>
          </a:stretch>
        </p:blipFill>
        <p:spPr>
          <a:xfrm>
            <a:off x="1273500" y="240000"/>
            <a:ext cx="6451599" cy="4838700"/>
          </a:xfrm>
          <a:prstGeom prst="rect">
            <a:avLst/>
          </a:prstGeom>
          <a:noFill/>
          <a:ln>
            <a:noFill/>
          </a:ln>
        </p:spPr>
      </p:pic>
      <p:pic>
        <p:nvPicPr>
          <p:cNvPr id="540" name="Google Shape;540;p9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94"/>
          <p:cNvPicPr preferRelativeResize="0"/>
          <p:nvPr/>
        </p:nvPicPr>
        <p:blipFill>
          <a:blip r:embed="rId3">
            <a:alphaModFix/>
          </a:blip>
          <a:stretch>
            <a:fillRect/>
          </a:stretch>
        </p:blipFill>
        <p:spPr>
          <a:xfrm>
            <a:off x="1387350" y="152400"/>
            <a:ext cx="6451599" cy="4838700"/>
          </a:xfrm>
          <a:prstGeom prst="rect">
            <a:avLst/>
          </a:prstGeom>
          <a:noFill/>
          <a:ln>
            <a:noFill/>
          </a:ln>
        </p:spPr>
      </p:pic>
      <p:pic>
        <p:nvPicPr>
          <p:cNvPr id="546" name="Google Shape;546;p9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95"/>
          <p:cNvPicPr preferRelativeResize="0"/>
          <p:nvPr/>
        </p:nvPicPr>
        <p:blipFill>
          <a:blip r:embed="rId3">
            <a:alphaModFix/>
          </a:blip>
          <a:stretch>
            <a:fillRect/>
          </a:stretch>
        </p:blipFill>
        <p:spPr>
          <a:xfrm>
            <a:off x="1107075" y="196175"/>
            <a:ext cx="6451599" cy="4838700"/>
          </a:xfrm>
          <a:prstGeom prst="rect">
            <a:avLst/>
          </a:prstGeom>
          <a:noFill/>
          <a:ln>
            <a:noFill/>
          </a:ln>
        </p:spPr>
      </p:pic>
      <p:pic>
        <p:nvPicPr>
          <p:cNvPr id="552" name="Google Shape;552;p9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96"/>
          <p:cNvPicPr preferRelativeResize="0"/>
          <p:nvPr/>
        </p:nvPicPr>
        <p:blipFill>
          <a:blip r:embed="rId3">
            <a:alphaModFix/>
          </a:blip>
          <a:stretch>
            <a:fillRect/>
          </a:stretch>
        </p:blipFill>
        <p:spPr>
          <a:xfrm>
            <a:off x="1492475" y="152400"/>
            <a:ext cx="6451599" cy="4838700"/>
          </a:xfrm>
          <a:prstGeom prst="rect">
            <a:avLst/>
          </a:prstGeom>
          <a:noFill/>
          <a:ln>
            <a:noFill/>
          </a:ln>
        </p:spPr>
      </p:pic>
      <p:pic>
        <p:nvPicPr>
          <p:cNvPr id="558" name="Google Shape;558;p9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Blockchain Governance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97"/>
          <p:cNvPicPr preferRelativeResize="0"/>
          <p:nvPr/>
        </p:nvPicPr>
        <p:blipFill>
          <a:blip r:embed="rId3">
            <a:alphaModFix/>
          </a:blip>
          <a:stretch>
            <a:fillRect/>
          </a:stretch>
        </p:blipFill>
        <p:spPr>
          <a:xfrm>
            <a:off x="1615788" y="187750"/>
            <a:ext cx="5912425" cy="4434324"/>
          </a:xfrm>
          <a:prstGeom prst="rect">
            <a:avLst/>
          </a:prstGeom>
          <a:noFill/>
          <a:ln>
            <a:noFill/>
          </a:ln>
        </p:spPr>
      </p:pic>
      <p:pic>
        <p:nvPicPr>
          <p:cNvPr id="564" name="Google Shape;564;p9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98"/>
          <p:cNvPicPr preferRelativeResize="0"/>
          <p:nvPr/>
        </p:nvPicPr>
        <p:blipFill>
          <a:blip r:embed="rId3">
            <a:alphaModFix/>
          </a:blip>
          <a:stretch>
            <a:fillRect/>
          </a:stretch>
        </p:blipFill>
        <p:spPr>
          <a:xfrm>
            <a:off x="1308550" y="152400"/>
            <a:ext cx="6451599" cy="4838700"/>
          </a:xfrm>
          <a:prstGeom prst="rect">
            <a:avLst/>
          </a:prstGeom>
          <a:noFill/>
          <a:ln>
            <a:noFill/>
          </a:ln>
        </p:spPr>
      </p:pic>
      <p:pic>
        <p:nvPicPr>
          <p:cNvPr id="570" name="Google Shape;570;p9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99"/>
          <p:cNvPicPr preferRelativeResize="0"/>
          <p:nvPr/>
        </p:nvPicPr>
        <p:blipFill>
          <a:blip r:embed="rId3">
            <a:alphaModFix/>
          </a:blip>
          <a:stretch>
            <a:fillRect/>
          </a:stretch>
        </p:blipFill>
        <p:spPr>
          <a:xfrm>
            <a:off x="1308525" y="152400"/>
            <a:ext cx="6451599" cy="4838700"/>
          </a:xfrm>
          <a:prstGeom prst="rect">
            <a:avLst/>
          </a:prstGeom>
          <a:noFill/>
          <a:ln>
            <a:noFill/>
          </a:ln>
        </p:spPr>
      </p:pic>
      <p:pic>
        <p:nvPicPr>
          <p:cNvPr id="576" name="Google Shape;576;p9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100"/>
          <p:cNvPicPr preferRelativeResize="0"/>
          <p:nvPr/>
        </p:nvPicPr>
        <p:blipFill>
          <a:blip r:embed="rId3">
            <a:alphaModFix/>
          </a:blip>
          <a:stretch>
            <a:fillRect/>
          </a:stretch>
        </p:blipFill>
        <p:spPr>
          <a:xfrm>
            <a:off x="1273800" y="196200"/>
            <a:ext cx="6596401" cy="4947300"/>
          </a:xfrm>
          <a:prstGeom prst="rect">
            <a:avLst/>
          </a:prstGeom>
          <a:noFill/>
          <a:ln>
            <a:noFill/>
          </a:ln>
        </p:spPr>
      </p:pic>
      <p:pic>
        <p:nvPicPr>
          <p:cNvPr id="582" name="Google Shape;582;p10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01"/>
          <p:cNvPicPr preferRelativeResize="0"/>
          <p:nvPr/>
        </p:nvPicPr>
        <p:blipFill>
          <a:blip r:embed="rId3">
            <a:alphaModFix/>
          </a:blip>
          <a:stretch>
            <a:fillRect/>
          </a:stretch>
        </p:blipFill>
        <p:spPr>
          <a:xfrm>
            <a:off x="1287475" y="152400"/>
            <a:ext cx="6654784" cy="4991100"/>
          </a:xfrm>
          <a:prstGeom prst="rect">
            <a:avLst/>
          </a:prstGeom>
          <a:noFill/>
          <a:ln>
            <a:noFill/>
          </a:ln>
        </p:spPr>
      </p:pic>
      <p:pic>
        <p:nvPicPr>
          <p:cNvPr id="588" name="Google Shape;588;p10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102"/>
          <p:cNvPicPr preferRelativeResize="0"/>
          <p:nvPr/>
        </p:nvPicPr>
        <p:blipFill>
          <a:blip r:embed="rId3">
            <a:alphaModFix/>
          </a:blip>
          <a:stretch>
            <a:fillRect/>
          </a:stretch>
        </p:blipFill>
        <p:spPr>
          <a:xfrm>
            <a:off x="1299775" y="108600"/>
            <a:ext cx="6451599" cy="4838700"/>
          </a:xfrm>
          <a:prstGeom prst="rect">
            <a:avLst/>
          </a:prstGeom>
          <a:noFill/>
          <a:ln>
            <a:noFill/>
          </a:ln>
        </p:spPr>
      </p:pic>
      <p:pic>
        <p:nvPicPr>
          <p:cNvPr id="594" name="Google Shape;594;p10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103"/>
          <p:cNvPicPr preferRelativeResize="0"/>
          <p:nvPr/>
        </p:nvPicPr>
        <p:blipFill>
          <a:blip r:embed="rId3">
            <a:alphaModFix/>
          </a:blip>
          <a:stretch>
            <a:fillRect/>
          </a:stretch>
        </p:blipFill>
        <p:spPr>
          <a:xfrm>
            <a:off x="1772750" y="152400"/>
            <a:ext cx="6451599" cy="4838700"/>
          </a:xfrm>
          <a:prstGeom prst="rect">
            <a:avLst/>
          </a:prstGeom>
          <a:noFill/>
          <a:ln>
            <a:noFill/>
          </a:ln>
        </p:spPr>
      </p:pic>
      <p:pic>
        <p:nvPicPr>
          <p:cNvPr id="600" name="Google Shape;600;p10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104"/>
          <p:cNvPicPr preferRelativeResize="0"/>
          <p:nvPr/>
        </p:nvPicPr>
        <p:blipFill>
          <a:blip r:embed="rId3">
            <a:alphaModFix/>
          </a:blip>
          <a:stretch>
            <a:fillRect/>
          </a:stretch>
        </p:blipFill>
        <p:spPr>
          <a:xfrm>
            <a:off x="1597575" y="91100"/>
            <a:ext cx="6451599" cy="4838700"/>
          </a:xfrm>
          <a:prstGeom prst="rect">
            <a:avLst/>
          </a:prstGeom>
          <a:noFill/>
          <a:ln>
            <a:noFill/>
          </a:ln>
        </p:spPr>
      </p:pic>
      <p:pic>
        <p:nvPicPr>
          <p:cNvPr id="606" name="Google Shape;606;p10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105"/>
          <p:cNvPicPr preferRelativeResize="0"/>
          <p:nvPr/>
        </p:nvPicPr>
        <p:blipFill>
          <a:blip r:embed="rId3">
            <a:alphaModFix/>
          </a:blip>
          <a:stretch>
            <a:fillRect/>
          </a:stretch>
        </p:blipFill>
        <p:spPr>
          <a:xfrm>
            <a:off x="1536250" y="152400"/>
            <a:ext cx="6451599" cy="4838700"/>
          </a:xfrm>
          <a:prstGeom prst="rect">
            <a:avLst/>
          </a:prstGeom>
          <a:noFill/>
          <a:ln>
            <a:noFill/>
          </a:ln>
        </p:spPr>
      </p:pic>
      <p:pic>
        <p:nvPicPr>
          <p:cNvPr id="612" name="Google Shape;612;p10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06"/>
          <p:cNvPicPr preferRelativeResize="0"/>
          <p:nvPr/>
        </p:nvPicPr>
        <p:blipFill>
          <a:blip r:embed="rId3">
            <a:alphaModFix/>
          </a:blip>
          <a:stretch>
            <a:fillRect/>
          </a:stretch>
        </p:blipFill>
        <p:spPr>
          <a:xfrm>
            <a:off x="1457425" y="152400"/>
            <a:ext cx="6451599" cy="4838700"/>
          </a:xfrm>
          <a:prstGeom prst="rect">
            <a:avLst/>
          </a:prstGeom>
          <a:noFill/>
          <a:ln>
            <a:noFill/>
          </a:ln>
        </p:spPr>
      </p:pic>
      <p:pic>
        <p:nvPicPr>
          <p:cNvPr id="618" name="Google Shape;618;p10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4"/>
          <p:cNvSpPr txBox="1"/>
          <p:nvPr>
            <p:ph type="title"/>
          </p:nvPr>
        </p:nvSpPr>
        <p:spPr>
          <a:xfrm>
            <a:off x="311700" y="79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the **** is blockchain governance?</a:t>
            </a:r>
            <a:endParaRPr/>
          </a:p>
        </p:txBody>
      </p:sp>
      <p:sp>
        <p:nvSpPr>
          <p:cNvPr id="212" name="Google Shape;212;p44"/>
          <p:cNvSpPr txBox="1"/>
          <p:nvPr>
            <p:ph idx="2" type="body"/>
          </p:nvPr>
        </p:nvSpPr>
        <p:spPr>
          <a:xfrm>
            <a:off x="4832400" y="1503650"/>
            <a:ext cx="3999900" cy="327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44"/>
          <p:cNvPicPr preferRelativeResize="0"/>
          <p:nvPr/>
        </p:nvPicPr>
        <p:blipFill rotWithShape="1">
          <a:blip r:embed="rId3">
            <a:alphaModFix/>
          </a:blip>
          <a:srcRect b="0" l="0" r="0" t="1989"/>
          <a:stretch/>
        </p:blipFill>
        <p:spPr>
          <a:xfrm>
            <a:off x="3726441" y="1503650"/>
            <a:ext cx="5105859" cy="3270000"/>
          </a:xfrm>
          <a:prstGeom prst="rect">
            <a:avLst/>
          </a:prstGeom>
          <a:noFill/>
          <a:ln>
            <a:noFill/>
          </a:ln>
        </p:spPr>
      </p:pic>
      <p:pic>
        <p:nvPicPr>
          <p:cNvPr id="214" name="Google Shape;214;p44"/>
          <p:cNvPicPr preferRelativeResize="0"/>
          <p:nvPr/>
        </p:nvPicPr>
        <p:blipFill>
          <a:blip r:embed="rId4">
            <a:alphaModFix/>
          </a:blip>
          <a:stretch>
            <a:fillRect/>
          </a:stretch>
        </p:blipFill>
        <p:spPr>
          <a:xfrm>
            <a:off x="311700" y="1503651"/>
            <a:ext cx="2956161" cy="3270000"/>
          </a:xfrm>
          <a:prstGeom prst="rect">
            <a:avLst/>
          </a:prstGeom>
          <a:noFill/>
          <a:ln>
            <a:noFill/>
          </a:ln>
        </p:spPr>
      </p:pic>
      <p:pic>
        <p:nvPicPr>
          <p:cNvPr id="215" name="Google Shape;215;p44"/>
          <p:cNvPicPr preferRelativeResize="0"/>
          <p:nvPr/>
        </p:nvPicPr>
        <p:blipFill rotWithShape="1">
          <a:blip r:embed="rId5">
            <a:alphaModFix/>
          </a:blip>
          <a:srcRect b="0" l="7834" r="0" t="0"/>
          <a:stretch/>
        </p:blipFill>
        <p:spPr>
          <a:xfrm>
            <a:off x="3726450" y="3208075"/>
            <a:ext cx="2603700" cy="1565574"/>
          </a:xfrm>
          <a:prstGeom prst="rect">
            <a:avLst/>
          </a:prstGeom>
          <a:noFill/>
          <a:ln>
            <a:noFill/>
          </a:ln>
        </p:spPr>
      </p:pic>
      <p:pic>
        <p:nvPicPr>
          <p:cNvPr id="216" name="Google Shape;216;p44"/>
          <p:cNvPicPr preferRelativeResize="0"/>
          <p:nvPr/>
        </p:nvPicPr>
        <p:blipFill>
          <a:blip r:embed="rId6">
            <a:alphaModFix/>
          </a:blip>
          <a:stretch>
            <a:fillRect/>
          </a:stretch>
        </p:blipFill>
        <p:spPr>
          <a:xfrm>
            <a:off x="311700" y="3948900"/>
            <a:ext cx="1228150" cy="824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107"/>
          <p:cNvPicPr preferRelativeResize="0"/>
          <p:nvPr/>
        </p:nvPicPr>
        <p:blipFill>
          <a:blip r:embed="rId3">
            <a:alphaModFix/>
          </a:blip>
          <a:stretch>
            <a:fillRect/>
          </a:stretch>
        </p:blipFill>
        <p:spPr>
          <a:xfrm>
            <a:off x="1615100" y="196200"/>
            <a:ext cx="6451599" cy="4838700"/>
          </a:xfrm>
          <a:prstGeom prst="rect">
            <a:avLst/>
          </a:prstGeom>
          <a:noFill/>
          <a:ln>
            <a:noFill/>
          </a:ln>
        </p:spPr>
      </p:pic>
      <p:pic>
        <p:nvPicPr>
          <p:cNvPr id="624" name="Google Shape;624;p10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108"/>
          <p:cNvPicPr preferRelativeResize="0"/>
          <p:nvPr/>
        </p:nvPicPr>
        <p:blipFill>
          <a:blip r:embed="rId3">
            <a:alphaModFix/>
          </a:blip>
          <a:stretch>
            <a:fillRect/>
          </a:stretch>
        </p:blipFill>
        <p:spPr>
          <a:xfrm>
            <a:off x="1466200" y="187450"/>
            <a:ext cx="6451599" cy="4838700"/>
          </a:xfrm>
          <a:prstGeom prst="rect">
            <a:avLst/>
          </a:prstGeom>
          <a:noFill/>
          <a:ln>
            <a:noFill/>
          </a:ln>
        </p:spPr>
      </p:pic>
      <p:pic>
        <p:nvPicPr>
          <p:cNvPr id="630" name="Google Shape;630;p10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9"/>
          <p:cNvPicPr preferRelativeResize="0"/>
          <p:nvPr/>
        </p:nvPicPr>
        <p:blipFill>
          <a:blip r:embed="rId3">
            <a:alphaModFix/>
          </a:blip>
          <a:stretch>
            <a:fillRect/>
          </a:stretch>
        </p:blipFill>
        <p:spPr>
          <a:xfrm>
            <a:off x="1527500" y="99850"/>
            <a:ext cx="6451599" cy="4838700"/>
          </a:xfrm>
          <a:prstGeom prst="rect">
            <a:avLst/>
          </a:prstGeom>
          <a:noFill/>
          <a:ln>
            <a:noFill/>
          </a:ln>
        </p:spPr>
      </p:pic>
      <p:pic>
        <p:nvPicPr>
          <p:cNvPr id="636" name="Google Shape;636;p10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10"/>
          <p:cNvPicPr preferRelativeResize="0"/>
          <p:nvPr/>
        </p:nvPicPr>
        <p:blipFill>
          <a:blip r:embed="rId3">
            <a:alphaModFix/>
          </a:blip>
          <a:stretch>
            <a:fillRect/>
          </a:stretch>
        </p:blipFill>
        <p:spPr>
          <a:xfrm>
            <a:off x="1448675" y="91100"/>
            <a:ext cx="6451599" cy="4838700"/>
          </a:xfrm>
          <a:prstGeom prst="rect">
            <a:avLst/>
          </a:prstGeom>
          <a:noFill/>
          <a:ln>
            <a:noFill/>
          </a:ln>
        </p:spPr>
      </p:pic>
      <p:pic>
        <p:nvPicPr>
          <p:cNvPr id="642" name="Google Shape;642;p11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111"/>
          <p:cNvPicPr preferRelativeResize="0"/>
          <p:nvPr/>
        </p:nvPicPr>
        <p:blipFill>
          <a:blip r:embed="rId3">
            <a:alphaModFix/>
          </a:blip>
          <a:stretch>
            <a:fillRect/>
          </a:stretch>
        </p:blipFill>
        <p:spPr>
          <a:xfrm>
            <a:off x="1431150" y="99850"/>
            <a:ext cx="6451599" cy="4838700"/>
          </a:xfrm>
          <a:prstGeom prst="rect">
            <a:avLst/>
          </a:prstGeom>
          <a:noFill/>
          <a:ln>
            <a:noFill/>
          </a:ln>
        </p:spPr>
      </p:pic>
      <p:pic>
        <p:nvPicPr>
          <p:cNvPr id="648" name="Google Shape;648;p11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12"/>
          <p:cNvPicPr preferRelativeResize="0"/>
          <p:nvPr/>
        </p:nvPicPr>
        <p:blipFill>
          <a:blip r:embed="rId3">
            <a:alphaModFix/>
          </a:blip>
          <a:stretch>
            <a:fillRect/>
          </a:stretch>
        </p:blipFill>
        <p:spPr>
          <a:xfrm>
            <a:off x="1544500" y="131275"/>
            <a:ext cx="6054999" cy="4541249"/>
          </a:xfrm>
          <a:prstGeom prst="rect">
            <a:avLst/>
          </a:prstGeom>
          <a:noFill/>
          <a:ln>
            <a:noFill/>
          </a:ln>
        </p:spPr>
      </p:pic>
      <p:pic>
        <p:nvPicPr>
          <p:cNvPr id="654" name="Google Shape;654;p11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113"/>
          <p:cNvPicPr preferRelativeResize="0"/>
          <p:nvPr/>
        </p:nvPicPr>
        <p:blipFill>
          <a:blip r:embed="rId3">
            <a:alphaModFix/>
          </a:blip>
          <a:stretch>
            <a:fillRect/>
          </a:stretch>
        </p:blipFill>
        <p:spPr>
          <a:xfrm>
            <a:off x="1308550" y="108600"/>
            <a:ext cx="6451599" cy="4838700"/>
          </a:xfrm>
          <a:prstGeom prst="rect">
            <a:avLst/>
          </a:prstGeom>
          <a:noFill/>
          <a:ln>
            <a:noFill/>
          </a:ln>
        </p:spPr>
      </p:pic>
      <p:pic>
        <p:nvPicPr>
          <p:cNvPr id="660" name="Google Shape;660;p11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114"/>
          <p:cNvPicPr preferRelativeResize="0"/>
          <p:nvPr/>
        </p:nvPicPr>
        <p:blipFill>
          <a:blip r:embed="rId3">
            <a:alphaModFix/>
          </a:blip>
          <a:stretch>
            <a:fillRect/>
          </a:stretch>
        </p:blipFill>
        <p:spPr>
          <a:xfrm>
            <a:off x="1553800" y="152400"/>
            <a:ext cx="6451599" cy="4838700"/>
          </a:xfrm>
          <a:prstGeom prst="rect">
            <a:avLst/>
          </a:prstGeom>
          <a:noFill/>
          <a:ln>
            <a:noFill/>
          </a:ln>
        </p:spPr>
      </p:pic>
      <p:pic>
        <p:nvPicPr>
          <p:cNvPr id="666" name="Google Shape;666;p11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115"/>
          <p:cNvPicPr preferRelativeResize="0"/>
          <p:nvPr/>
        </p:nvPicPr>
        <p:blipFill>
          <a:blip r:embed="rId3">
            <a:alphaModFix/>
          </a:blip>
          <a:stretch>
            <a:fillRect/>
          </a:stretch>
        </p:blipFill>
        <p:spPr>
          <a:xfrm>
            <a:off x="1448675" y="152400"/>
            <a:ext cx="6451599" cy="4838700"/>
          </a:xfrm>
          <a:prstGeom prst="rect">
            <a:avLst/>
          </a:prstGeom>
          <a:noFill/>
          <a:ln>
            <a:noFill/>
          </a:ln>
        </p:spPr>
      </p:pic>
      <p:pic>
        <p:nvPicPr>
          <p:cNvPr id="672" name="Google Shape;672;p11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16"/>
          <p:cNvPicPr preferRelativeResize="0"/>
          <p:nvPr/>
        </p:nvPicPr>
        <p:blipFill>
          <a:blip r:embed="rId3">
            <a:alphaModFix/>
          </a:blip>
          <a:stretch>
            <a:fillRect/>
          </a:stretch>
        </p:blipFill>
        <p:spPr>
          <a:xfrm>
            <a:off x="1142125" y="91100"/>
            <a:ext cx="6451599" cy="4838700"/>
          </a:xfrm>
          <a:prstGeom prst="rect">
            <a:avLst/>
          </a:prstGeom>
          <a:noFill/>
          <a:ln>
            <a:noFill/>
          </a:ln>
        </p:spPr>
      </p:pic>
      <p:pic>
        <p:nvPicPr>
          <p:cNvPr id="678" name="Google Shape;678;p11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ph type="title"/>
          </p:nvPr>
        </p:nvSpPr>
        <p:spPr>
          <a:xfrm>
            <a:off x="311700" y="79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8976"/>
              <a:buFont typeface="Arial"/>
              <a:buNone/>
            </a:pPr>
            <a:r>
              <a:rPr lang="en" sz="2822">
                <a:solidFill>
                  <a:schemeClr val="lt1"/>
                </a:solidFill>
              </a:rPr>
              <a:t>What is blockchain governance? </a:t>
            </a:r>
            <a:endParaRPr sz="2822">
              <a:solidFill>
                <a:schemeClr val="lt1"/>
              </a:solidFill>
            </a:endParaRPr>
          </a:p>
          <a:p>
            <a:pPr indent="0" lvl="0" marL="0" rtl="0" algn="l">
              <a:spcBef>
                <a:spcPts val="0"/>
              </a:spcBef>
              <a:spcAft>
                <a:spcPts val="0"/>
              </a:spcAft>
              <a:buNone/>
            </a:pPr>
            <a:r>
              <a:t/>
            </a:r>
            <a:endParaRPr/>
          </a:p>
        </p:txBody>
      </p:sp>
      <p:sp>
        <p:nvSpPr>
          <p:cNvPr id="222" name="Google Shape;222;p45"/>
          <p:cNvSpPr txBox="1"/>
          <p:nvPr>
            <p:ph idx="1" type="body"/>
          </p:nvPr>
        </p:nvSpPr>
        <p:spPr>
          <a:xfrm>
            <a:off x="311700" y="1503650"/>
            <a:ext cx="3999900" cy="32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Describe what concepts, ideas, and topics you associate with this term.</a:t>
            </a:r>
            <a:endParaRPr sz="1800"/>
          </a:p>
          <a:p>
            <a:pPr indent="0" lvl="0" marL="0" rtl="0" algn="l">
              <a:spcBef>
                <a:spcPts val="1200"/>
              </a:spcBef>
              <a:spcAft>
                <a:spcPts val="0"/>
              </a:spcAft>
              <a:buNone/>
            </a:pPr>
            <a:r>
              <a:rPr lang="en" sz="1800"/>
              <a:t>Share your insights on </a:t>
            </a:r>
            <a:r>
              <a:rPr b="1" lang="en" sz="1800"/>
              <a:t>www.menti.com </a:t>
            </a:r>
            <a:endParaRPr b="1" sz="1800"/>
          </a:p>
          <a:p>
            <a:pPr indent="0" lvl="0" marL="0" rtl="0" algn="l">
              <a:spcBef>
                <a:spcPts val="1200"/>
              </a:spcBef>
              <a:spcAft>
                <a:spcPts val="1200"/>
              </a:spcAft>
              <a:buNone/>
            </a:pPr>
            <a:r>
              <a:rPr b="1" lang="en" sz="1800"/>
              <a:t>Access code: </a:t>
            </a:r>
            <a:r>
              <a:rPr b="1" lang="en" sz="1800">
                <a:highlight>
                  <a:schemeClr val="accent6"/>
                </a:highlight>
              </a:rPr>
              <a:t>XYZ</a:t>
            </a:r>
            <a:endParaRPr b="1" sz="1800">
              <a:highlight>
                <a:schemeClr val="accent6"/>
              </a:highlight>
            </a:endParaRPr>
          </a:p>
        </p:txBody>
      </p:sp>
      <p:sp>
        <p:nvSpPr>
          <p:cNvPr id="223" name="Google Shape;223;p45"/>
          <p:cNvSpPr txBox="1"/>
          <p:nvPr>
            <p:ph idx="2" type="body"/>
          </p:nvPr>
        </p:nvSpPr>
        <p:spPr>
          <a:xfrm>
            <a:off x="4832400" y="1503650"/>
            <a:ext cx="3999900" cy="327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Scan this </a:t>
            </a:r>
            <a:r>
              <a:rPr lang="en" sz="1800">
                <a:highlight>
                  <a:schemeClr val="accent6"/>
                </a:highlight>
              </a:rPr>
              <a:t>QR code:</a:t>
            </a:r>
            <a:r>
              <a:rPr lang="en" sz="1800"/>
              <a:t> </a:t>
            </a:r>
            <a:endParaRPr sz="1800"/>
          </a:p>
        </p:txBody>
      </p:sp>
      <p:pic>
        <p:nvPicPr>
          <p:cNvPr id="224" name="Google Shape;224;p45"/>
          <p:cNvPicPr preferRelativeResize="0"/>
          <p:nvPr/>
        </p:nvPicPr>
        <p:blipFill>
          <a:blip r:embed="rId3">
            <a:alphaModFix/>
          </a:blip>
          <a:stretch>
            <a:fillRect/>
          </a:stretch>
        </p:blipFill>
        <p:spPr>
          <a:xfrm>
            <a:off x="4927625" y="1982775"/>
            <a:ext cx="1760675" cy="17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17"/>
          <p:cNvPicPr preferRelativeResize="0"/>
          <p:nvPr/>
        </p:nvPicPr>
        <p:blipFill>
          <a:blip r:embed="rId3">
            <a:alphaModFix/>
          </a:blip>
          <a:stretch>
            <a:fillRect/>
          </a:stretch>
        </p:blipFill>
        <p:spPr>
          <a:xfrm>
            <a:off x="1641375" y="240000"/>
            <a:ext cx="6451599" cy="4838700"/>
          </a:xfrm>
          <a:prstGeom prst="rect">
            <a:avLst/>
          </a:prstGeom>
          <a:noFill/>
          <a:ln>
            <a:noFill/>
          </a:ln>
        </p:spPr>
      </p:pic>
      <p:pic>
        <p:nvPicPr>
          <p:cNvPr id="684" name="Google Shape;684;p11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118"/>
          <p:cNvPicPr preferRelativeResize="0"/>
          <p:nvPr/>
        </p:nvPicPr>
        <p:blipFill>
          <a:blip r:embed="rId3">
            <a:alphaModFix/>
          </a:blip>
          <a:stretch>
            <a:fillRect/>
          </a:stretch>
        </p:blipFill>
        <p:spPr>
          <a:xfrm>
            <a:off x="1346200" y="91075"/>
            <a:ext cx="6451599" cy="4838700"/>
          </a:xfrm>
          <a:prstGeom prst="rect">
            <a:avLst/>
          </a:prstGeom>
          <a:noFill/>
          <a:ln>
            <a:noFill/>
          </a:ln>
        </p:spPr>
      </p:pic>
      <p:pic>
        <p:nvPicPr>
          <p:cNvPr id="690" name="Google Shape;690;p11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119"/>
          <p:cNvPicPr preferRelativeResize="0"/>
          <p:nvPr/>
        </p:nvPicPr>
        <p:blipFill>
          <a:blip r:embed="rId3">
            <a:alphaModFix/>
          </a:blip>
          <a:stretch>
            <a:fillRect/>
          </a:stretch>
        </p:blipFill>
        <p:spPr>
          <a:xfrm>
            <a:off x="1346200" y="152400"/>
            <a:ext cx="6451599" cy="4838700"/>
          </a:xfrm>
          <a:prstGeom prst="rect">
            <a:avLst/>
          </a:prstGeom>
          <a:noFill/>
          <a:ln>
            <a:noFill/>
          </a:ln>
        </p:spPr>
      </p:pic>
      <p:pic>
        <p:nvPicPr>
          <p:cNvPr id="696" name="Google Shape;696;p11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120"/>
          <p:cNvPicPr preferRelativeResize="0"/>
          <p:nvPr/>
        </p:nvPicPr>
        <p:blipFill>
          <a:blip r:embed="rId3">
            <a:alphaModFix/>
          </a:blip>
          <a:stretch>
            <a:fillRect/>
          </a:stretch>
        </p:blipFill>
        <p:spPr>
          <a:xfrm>
            <a:off x="1431175" y="152400"/>
            <a:ext cx="6451599" cy="4838700"/>
          </a:xfrm>
          <a:prstGeom prst="rect">
            <a:avLst/>
          </a:prstGeom>
          <a:noFill/>
          <a:ln>
            <a:noFill/>
          </a:ln>
        </p:spPr>
      </p:pic>
      <p:pic>
        <p:nvPicPr>
          <p:cNvPr id="702" name="Google Shape;702;p12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121"/>
          <p:cNvPicPr preferRelativeResize="0"/>
          <p:nvPr/>
        </p:nvPicPr>
        <p:blipFill>
          <a:blip r:embed="rId3">
            <a:alphaModFix/>
          </a:blip>
          <a:stretch>
            <a:fillRect/>
          </a:stretch>
        </p:blipFill>
        <p:spPr>
          <a:xfrm>
            <a:off x="1492475" y="152400"/>
            <a:ext cx="6451599" cy="4838700"/>
          </a:xfrm>
          <a:prstGeom prst="rect">
            <a:avLst/>
          </a:prstGeom>
          <a:noFill/>
          <a:ln>
            <a:noFill/>
          </a:ln>
        </p:spPr>
      </p:pic>
      <p:pic>
        <p:nvPicPr>
          <p:cNvPr id="708" name="Google Shape;708;p12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22"/>
          <p:cNvPicPr preferRelativeResize="0"/>
          <p:nvPr/>
        </p:nvPicPr>
        <p:blipFill>
          <a:blip r:embed="rId3">
            <a:alphaModFix/>
          </a:blip>
          <a:stretch>
            <a:fillRect/>
          </a:stretch>
        </p:blipFill>
        <p:spPr>
          <a:xfrm>
            <a:off x="1346200" y="152400"/>
            <a:ext cx="6451599" cy="4838700"/>
          </a:xfrm>
          <a:prstGeom prst="rect">
            <a:avLst/>
          </a:prstGeom>
          <a:noFill/>
          <a:ln>
            <a:noFill/>
          </a:ln>
        </p:spPr>
      </p:pic>
      <p:pic>
        <p:nvPicPr>
          <p:cNvPr id="714" name="Google Shape;714;p12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23"/>
          <p:cNvPicPr preferRelativeResize="0"/>
          <p:nvPr/>
        </p:nvPicPr>
        <p:blipFill>
          <a:blip r:embed="rId3">
            <a:alphaModFix/>
          </a:blip>
          <a:stretch>
            <a:fillRect/>
          </a:stretch>
        </p:blipFill>
        <p:spPr>
          <a:xfrm>
            <a:off x="1588800" y="152400"/>
            <a:ext cx="6451599" cy="4838700"/>
          </a:xfrm>
          <a:prstGeom prst="rect">
            <a:avLst/>
          </a:prstGeom>
          <a:noFill/>
          <a:ln>
            <a:noFill/>
          </a:ln>
        </p:spPr>
      </p:pic>
      <p:pic>
        <p:nvPicPr>
          <p:cNvPr id="720" name="Google Shape;720;p12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24"/>
          <p:cNvPicPr preferRelativeResize="0"/>
          <p:nvPr/>
        </p:nvPicPr>
        <p:blipFill>
          <a:blip r:embed="rId3">
            <a:alphaModFix/>
          </a:blip>
          <a:stretch>
            <a:fillRect/>
          </a:stretch>
        </p:blipFill>
        <p:spPr>
          <a:xfrm>
            <a:off x="1597575" y="56050"/>
            <a:ext cx="6451599" cy="4838700"/>
          </a:xfrm>
          <a:prstGeom prst="rect">
            <a:avLst/>
          </a:prstGeom>
          <a:noFill/>
          <a:ln>
            <a:noFill/>
          </a:ln>
        </p:spPr>
      </p:pic>
      <p:pic>
        <p:nvPicPr>
          <p:cNvPr id="726" name="Google Shape;726;p12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125"/>
          <p:cNvPicPr preferRelativeResize="0"/>
          <p:nvPr/>
        </p:nvPicPr>
        <p:blipFill>
          <a:blip r:embed="rId3">
            <a:alphaModFix/>
          </a:blip>
          <a:stretch>
            <a:fillRect/>
          </a:stretch>
        </p:blipFill>
        <p:spPr>
          <a:xfrm>
            <a:off x="1492475" y="152400"/>
            <a:ext cx="6451599" cy="4838700"/>
          </a:xfrm>
          <a:prstGeom prst="rect">
            <a:avLst/>
          </a:prstGeom>
          <a:noFill/>
          <a:ln>
            <a:noFill/>
          </a:ln>
        </p:spPr>
      </p:pic>
      <p:pic>
        <p:nvPicPr>
          <p:cNvPr id="732" name="Google Shape;732;p12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126"/>
          <p:cNvPicPr preferRelativeResize="0"/>
          <p:nvPr/>
        </p:nvPicPr>
        <p:blipFill>
          <a:blip r:embed="rId3">
            <a:alphaModFix/>
          </a:blip>
          <a:stretch>
            <a:fillRect/>
          </a:stretch>
        </p:blipFill>
        <p:spPr>
          <a:xfrm>
            <a:off x="1395288" y="189213"/>
            <a:ext cx="6353434" cy="4765075"/>
          </a:xfrm>
          <a:prstGeom prst="rect">
            <a:avLst/>
          </a:prstGeom>
          <a:noFill/>
          <a:ln>
            <a:noFill/>
          </a:ln>
        </p:spPr>
      </p:pic>
      <p:pic>
        <p:nvPicPr>
          <p:cNvPr id="738" name="Google Shape;738;p12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6"/>
          <p:cNvSpPr txBox="1"/>
          <p:nvPr>
            <p:ph type="title"/>
          </p:nvPr>
        </p:nvSpPr>
        <p:spPr>
          <a:xfrm>
            <a:off x="311700" y="79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Blockchain governance is … </a:t>
            </a:r>
            <a:endParaRPr sz="2822"/>
          </a:p>
        </p:txBody>
      </p:sp>
      <p:sp>
        <p:nvSpPr>
          <p:cNvPr id="230" name="Google Shape;230;p46"/>
          <p:cNvSpPr txBox="1"/>
          <p:nvPr>
            <p:ph idx="1" type="body"/>
          </p:nvPr>
        </p:nvSpPr>
        <p:spPr>
          <a:xfrm>
            <a:off x="311700" y="1503675"/>
            <a:ext cx="8097000" cy="3456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Unbounded"/>
              <a:buChar char="●"/>
            </a:pPr>
            <a:r>
              <a:rPr lang="en" sz="1700"/>
              <a:t>A term associated with many topics, meanings, and interpretations;</a:t>
            </a:r>
            <a:endParaRPr sz="1700"/>
          </a:p>
          <a:p>
            <a:pPr indent="-336550" lvl="0" marL="457200" rtl="0" algn="l">
              <a:spcBef>
                <a:spcPts val="1000"/>
              </a:spcBef>
              <a:spcAft>
                <a:spcPts val="0"/>
              </a:spcAft>
              <a:buSzPts val="1700"/>
              <a:buFont typeface="Unbounded"/>
              <a:buChar char="●"/>
            </a:pPr>
            <a:r>
              <a:rPr lang="en" sz="1700"/>
              <a:t>A concept characterised by a lack of a commonly recognised definition;</a:t>
            </a:r>
            <a:endParaRPr sz="1700"/>
          </a:p>
          <a:p>
            <a:pPr indent="-336550" lvl="0" marL="457200" rtl="0" algn="l">
              <a:spcBef>
                <a:spcPts val="1000"/>
              </a:spcBef>
              <a:spcAft>
                <a:spcPts val="0"/>
              </a:spcAft>
              <a:buSzPts val="1700"/>
              <a:buFont typeface="Unbounded"/>
              <a:buChar char="●"/>
            </a:pPr>
            <a:r>
              <a:rPr lang="en" sz="1700"/>
              <a:t>A nascent yet rapidly evolving field of research and practice;</a:t>
            </a:r>
            <a:endParaRPr sz="1700"/>
          </a:p>
          <a:p>
            <a:pPr indent="-336550" lvl="0" marL="457200" rtl="0" algn="l">
              <a:spcBef>
                <a:spcPts val="1000"/>
              </a:spcBef>
              <a:spcAft>
                <a:spcPts val="1000"/>
              </a:spcAft>
              <a:buSzPts val="1700"/>
              <a:buFont typeface="Unbounded"/>
              <a:buChar char="●"/>
            </a:pPr>
            <a:r>
              <a:rPr lang="en" sz="1700"/>
              <a:t>An interdisciplinary discourse including computer science, law, political science, sociology, policy and cybernetics. </a:t>
            </a:r>
            <a:endParaRPr sz="17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127"/>
          <p:cNvPicPr preferRelativeResize="0"/>
          <p:nvPr/>
        </p:nvPicPr>
        <p:blipFill>
          <a:blip r:embed="rId3">
            <a:alphaModFix/>
          </a:blip>
          <a:stretch>
            <a:fillRect/>
          </a:stretch>
        </p:blipFill>
        <p:spPr>
          <a:xfrm>
            <a:off x="1527500" y="152400"/>
            <a:ext cx="6451599" cy="4838700"/>
          </a:xfrm>
          <a:prstGeom prst="rect">
            <a:avLst/>
          </a:prstGeom>
          <a:noFill/>
          <a:ln>
            <a:noFill/>
          </a:ln>
        </p:spPr>
      </p:pic>
      <p:pic>
        <p:nvPicPr>
          <p:cNvPr id="744" name="Google Shape;744;p127"/>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28"/>
          <p:cNvPicPr preferRelativeResize="0"/>
          <p:nvPr/>
        </p:nvPicPr>
        <p:blipFill>
          <a:blip r:embed="rId3">
            <a:alphaModFix/>
          </a:blip>
          <a:stretch>
            <a:fillRect/>
          </a:stretch>
        </p:blipFill>
        <p:spPr>
          <a:xfrm>
            <a:off x="1346200" y="73575"/>
            <a:ext cx="6451599" cy="4838700"/>
          </a:xfrm>
          <a:prstGeom prst="rect">
            <a:avLst/>
          </a:prstGeom>
          <a:noFill/>
          <a:ln>
            <a:noFill/>
          </a:ln>
        </p:spPr>
      </p:pic>
      <p:pic>
        <p:nvPicPr>
          <p:cNvPr id="750" name="Google Shape;750;p128"/>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29"/>
          <p:cNvPicPr preferRelativeResize="0"/>
          <p:nvPr/>
        </p:nvPicPr>
        <p:blipFill>
          <a:blip r:embed="rId3">
            <a:alphaModFix/>
          </a:blip>
          <a:stretch>
            <a:fillRect/>
          </a:stretch>
        </p:blipFill>
        <p:spPr>
          <a:xfrm>
            <a:off x="1238450" y="213700"/>
            <a:ext cx="6451599" cy="4838700"/>
          </a:xfrm>
          <a:prstGeom prst="rect">
            <a:avLst/>
          </a:prstGeom>
          <a:noFill/>
          <a:ln>
            <a:noFill/>
          </a:ln>
        </p:spPr>
      </p:pic>
      <p:pic>
        <p:nvPicPr>
          <p:cNvPr id="756" name="Google Shape;756;p129"/>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30"/>
          <p:cNvPicPr preferRelativeResize="0"/>
          <p:nvPr/>
        </p:nvPicPr>
        <p:blipFill>
          <a:blip r:embed="rId3">
            <a:alphaModFix/>
          </a:blip>
          <a:stretch>
            <a:fillRect/>
          </a:stretch>
        </p:blipFill>
        <p:spPr>
          <a:xfrm>
            <a:off x="1483725" y="73575"/>
            <a:ext cx="6451599" cy="4838700"/>
          </a:xfrm>
          <a:prstGeom prst="rect">
            <a:avLst/>
          </a:prstGeom>
          <a:noFill/>
          <a:ln>
            <a:noFill/>
          </a:ln>
        </p:spPr>
      </p:pic>
      <p:pic>
        <p:nvPicPr>
          <p:cNvPr id="762" name="Google Shape;762;p130"/>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31"/>
          <p:cNvPicPr preferRelativeResize="0"/>
          <p:nvPr/>
        </p:nvPicPr>
        <p:blipFill>
          <a:blip r:embed="rId3">
            <a:alphaModFix/>
          </a:blip>
          <a:stretch>
            <a:fillRect/>
          </a:stretch>
        </p:blipFill>
        <p:spPr>
          <a:xfrm>
            <a:off x="1615100" y="91100"/>
            <a:ext cx="6451599" cy="4838700"/>
          </a:xfrm>
          <a:prstGeom prst="rect">
            <a:avLst/>
          </a:prstGeom>
          <a:noFill/>
          <a:ln>
            <a:noFill/>
          </a:ln>
        </p:spPr>
      </p:pic>
      <p:pic>
        <p:nvPicPr>
          <p:cNvPr id="768" name="Google Shape;768;p131"/>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132"/>
          <p:cNvPicPr preferRelativeResize="0"/>
          <p:nvPr/>
        </p:nvPicPr>
        <p:blipFill>
          <a:blip r:embed="rId3">
            <a:alphaModFix/>
          </a:blip>
          <a:stretch>
            <a:fillRect/>
          </a:stretch>
        </p:blipFill>
        <p:spPr>
          <a:xfrm>
            <a:off x="1518750" y="152400"/>
            <a:ext cx="6451599" cy="4838700"/>
          </a:xfrm>
          <a:prstGeom prst="rect">
            <a:avLst/>
          </a:prstGeom>
          <a:noFill/>
          <a:ln>
            <a:noFill/>
          </a:ln>
        </p:spPr>
      </p:pic>
      <p:pic>
        <p:nvPicPr>
          <p:cNvPr id="774" name="Google Shape;774;p132"/>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133"/>
          <p:cNvPicPr preferRelativeResize="0"/>
          <p:nvPr/>
        </p:nvPicPr>
        <p:blipFill>
          <a:blip r:embed="rId3">
            <a:alphaModFix/>
          </a:blip>
          <a:stretch>
            <a:fillRect/>
          </a:stretch>
        </p:blipFill>
        <p:spPr>
          <a:xfrm>
            <a:off x="1527500" y="152400"/>
            <a:ext cx="6451599" cy="4838700"/>
          </a:xfrm>
          <a:prstGeom prst="rect">
            <a:avLst/>
          </a:prstGeom>
          <a:noFill/>
          <a:ln>
            <a:noFill/>
          </a:ln>
        </p:spPr>
      </p:pic>
      <p:pic>
        <p:nvPicPr>
          <p:cNvPr id="780" name="Google Shape;780;p133"/>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134"/>
          <p:cNvPicPr preferRelativeResize="0"/>
          <p:nvPr/>
        </p:nvPicPr>
        <p:blipFill>
          <a:blip r:embed="rId3">
            <a:alphaModFix/>
          </a:blip>
          <a:stretch>
            <a:fillRect/>
          </a:stretch>
        </p:blipFill>
        <p:spPr>
          <a:xfrm>
            <a:off x="1746475" y="82325"/>
            <a:ext cx="6451599" cy="4838700"/>
          </a:xfrm>
          <a:prstGeom prst="rect">
            <a:avLst/>
          </a:prstGeom>
          <a:noFill/>
          <a:ln>
            <a:noFill/>
          </a:ln>
        </p:spPr>
      </p:pic>
      <p:pic>
        <p:nvPicPr>
          <p:cNvPr id="786" name="Google Shape;786;p134"/>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35"/>
          <p:cNvPicPr preferRelativeResize="0"/>
          <p:nvPr/>
        </p:nvPicPr>
        <p:blipFill>
          <a:blip r:embed="rId3">
            <a:alphaModFix/>
          </a:blip>
          <a:stretch>
            <a:fillRect/>
          </a:stretch>
        </p:blipFill>
        <p:spPr>
          <a:xfrm>
            <a:off x="1571275" y="152400"/>
            <a:ext cx="6451599" cy="4838700"/>
          </a:xfrm>
          <a:prstGeom prst="rect">
            <a:avLst/>
          </a:prstGeom>
          <a:noFill/>
          <a:ln>
            <a:noFill/>
          </a:ln>
        </p:spPr>
      </p:pic>
      <p:pic>
        <p:nvPicPr>
          <p:cNvPr id="792" name="Google Shape;792;p135"/>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136"/>
          <p:cNvPicPr preferRelativeResize="0"/>
          <p:nvPr/>
        </p:nvPicPr>
        <p:blipFill>
          <a:blip r:embed="rId3">
            <a:alphaModFix/>
          </a:blip>
          <a:stretch>
            <a:fillRect/>
          </a:stretch>
        </p:blipFill>
        <p:spPr>
          <a:xfrm>
            <a:off x="1615075" y="152400"/>
            <a:ext cx="6451599" cy="4838700"/>
          </a:xfrm>
          <a:prstGeom prst="rect">
            <a:avLst/>
          </a:prstGeom>
          <a:noFill/>
          <a:ln>
            <a:noFill/>
          </a:ln>
        </p:spPr>
      </p:pic>
      <p:pic>
        <p:nvPicPr>
          <p:cNvPr id="798" name="Google Shape;798;p136"/>
          <p:cNvPicPr preferRelativeResize="0"/>
          <p:nvPr/>
        </p:nvPicPr>
        <p:blipFill>
          <a:blip r:embed="rId4">
            <a:alphaModFix/>
          </a:blip>
          <a:stretch>
            <a:fillRect/>
          </a:stretch>
        </p:blipFill>
        <p:spPr>
          <a:xfrm>
            <a:off x="7879775" y="4672514"/>
            <a:ext cx="952525" cy="2800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